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9" r:id="rId2"/>
    <p:sldId id="389" r:id="rId3"/>
    <p:sldId id="450" r:id="rId4"/>
    <p:sldId id="447" r:id="rId5"/>
    <p:sldId id="448" r:id="rId6"/>
    <p:sldId id="404" r:id="rId7"/>
    <p:sldId id="405" r:id="rId8"/>
    <p:sldId id="406" r:id="rId9"/>
    <p:sldId id="407" r:id="rId10"/>
    <p:sldId id="449" r:id="rId11"/>
    <p:sldId id="353" r:id="rId12"/>
    <p:sldId id="358" r:id="rId13"/>
    <p:sldId id="386" r:id="rId14"/>
    <p:sldId id="387" r:id="rId15"/>
    <p:sldId id="453" r:id="rId16"/>
    <p:sldId id="347" r:id="rId17"/>
    <p:sldId id="348" r:id="rId18"/>
    <p:sldId id="412" r:id="rId19"/>
    <p:sldId id="349" r:id="rId20"/>
    <p:sldId id="385" r:id="rId21"/>
    <p:sldId id="357" r:id="rId22"/>
    <p:sldId id="430" r:id="rId23"/>
    <p:sldId id="451" r:id="rId24"/>
  </p:sldIdLst>
  <p:sldSz cx="9144000" cy="6858000" type="screen4x3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B733A62-1F65-44A1-B261-B6607B7DEDE2}">
          <p14:sldIdLst>
            <p14:sldId id="359"/>
            <p14:sldId id="389"/>
            <p14:sldId id="450"/>
            <p14:sldId id="447"/>
            <p14:sldId id="448"/>
            <p14:sldId id="404"/>
            <p14:sldId id="405"/>
            <p14:sldId id="406"/>
            <p14:sldId id="407"/>
            <p14:sldId id="449"/>
            <p14:sldId id="353"/>
            <p14:sldId id="358"/>
            <p14:sldId id="386"/>
            <p14:sldId id="387"/>
            <p14:sldId id="453"/>
            <p14:sldId id="347"/>
            <p14:sldId id="348"/>
            <p14:sldId id="412"/>
            <p14:sldId id="349"/>
          </p14:sldIdLst>
        </p14:section>
        <p14:section name="Abschnitt ohne Titel" id="{A1B679B4-92D4-4723-953B-48CE9EBCAF6A}">
          <p14:sldIdLst>
            <p14:sldId id="385"/>
            <p14:sldId id="357"/>
            <p14:sldId id="430"/>
            <p14:sldId id="4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32"/>
    <a:srgbClr val="D70042"/>
    <a:srgbClr val="00CC00"/>
    <a:srgbClr val="33CCFF"/>
    <a:srgbClr val="00FFFF"/>
    <a:srgbClr val="0066FF"/>
    <a:srgbClr val="99FF99"/>
    <a:srgbClr val="33CC33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42" autoAdjust="0"/>
    <p:restoredTop sz="86401" autoAdjust="0"/>
  </p:normalViewPr>
  <p:slideViewPr>
    <p:cSldViewPr>
      <p:cViewPr varScale="1">
        <p:scale>
          <a:sx n="95" d="100"/>
          <a:sy n="95" d="100"/>
        </p:scale>
        <p:origin x="16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204" y="0"/>
            <a:ext cx="3079202" cy="512304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r">
              <a:defRPr sz="1300"/>
            </a:lvl1pPr>
          </a:lstStyle>
          <a:p>
            <a:fld id="{79CF03E1-6E7C-8C42-8CED-BF9B0EF00E74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9202" cy="512303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204" y="9720674"/>
            <a:ext cx="3079202" cy="512303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r">
              <a:defRPr sz="1300"/>
            </a:lvl1pPr>
          </a:lstStyle>
          <a:p>
            <a:fld id="{29B70F69-B71D-744E-926F-C72615221F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76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E9544-2F8C-419A-A7F5-065565FC5C1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4B32-F2B9-4478-9BC9-50629E53F3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8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908" indent="-226908">
              <a:buAutoNum type="arabicPeriod"/>
            </a:pPr>
            <a:r>
              <a:rPr lang="de-CH" dirty="0"/>
              <a:t>Teil ca. 30 Minuten</a:t>
            </a:r>
          </a:p>
          <a:p>
            <a:r>
              <a:rPr lang="de-CH" dirty="0"/>
              <a:t>Klassenlehrpersonen später kennenlernen (im Klassenzimmer)</a:t>
            </a:r>
          </a:p>
          <a:p>
            <a:r>
              <a:rPr lang="de-CH" dirty="0"/>
              <a:t>Frisch gestartet in fertigen Schulräumen</a:t>
            </a:r>
          </a:p>
          <a:p>
            <a:r>
              <a:rPr lang="de-CH" dirty="0"/>
              <a:t>Wechsel in der Schulleitung (Neu Frau Nicole Philipp)</a:t>
            </a:r>
          </a:p>
          <a:p>
            <a:endParaRPr lang="de-CH" dirty="0"/>
          </a:p>
          <a:p>
            <a:endParaRPr lang="de-CH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DE30C-769F-4560-96DA-0BECBFD856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6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4B32-F2B9-4478-9BC9-50629E53F3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908" indent="-226908">
              <a:buAutoNum type="arabicPeriod"/>
            </a:pPr>
            <a:r>
              <a:rPr lang="de-CH" dirty="0"/>
              <a:t>Teil ca. 30 Minuten</a:t>
            </a:r>
          </a:p>
          <a:p>
            <a:r>
              <a:rPr lang="de-CH" dirty="0"/>
              <a:t>Klassenlehrpersonen später kennenlernen (im Klassenzimmer)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DE30C-769F-4560-96DA-0BECBFD856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908" indent="-226908">
              <a:buAutoNum type="arabicPeriod"/>
            </a:pPr>
            <a:r>
              <a:rPr lang="de-CH" dirty="0"/>
              <a:t>Teil ca. 30 Minuten</a:t>
            </a:r>
          </a:p>
          <a:p>
            <a:r>
              <a:rPr lang="de-CH" dirty="0"/>
              <a:t>Klassenlehrpersonen später kennenlernen (im Klassenzimmer)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DE30C-769F-4560-96DA-0BECBFD856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Schülerzahl 317 / 2011 178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leicht rückläufig: Darum auch weniger Ressourcen für individuelle Förderung</a:t>
            </a:r>
          </a:p>
          <a:p>
            <a:endParaRPr lang="de-DE" dirty="0"/>
          </a:p>
          <a:p>
            <a:r>
              <a:rPr lang="de-DE" dirty="0"/>
              <a:t>Fragen jederzeit an die Klassenlehrperson (</a:t>
            </a:r>
            <a:r>
              <a:rPr lang="de-DE" dirty="0" err="1"/>
              <a:t>SuS</a:t>
            </a:r>
            <a:r>
              <a:rPr lang="de-DE" dirty="0"/>
              <a:t>, Klasse), </a:t>
            </a:r>
          </a:p>
          <a:p>
            <a:r>
              <a:rPr lang="de-DE" dirty="0"/>
              <a:t>Schule als ganzes SL / nicht gehört fühlen </a:t>
            </a:r>
            <a:r>
              <a:rPr lang="de-DE" dirty="0">
                <a:sym typeface="Wingdings" panose="05000000000000000000" pitchFamily="2" charset="2"/>
              </a:rPr>
              <a:t> nicht zögern, anzurufen/vorbeizukommen</a:t>
            </a:r>
            <a:endParaRPr lang="de-DE" dirty="0"/>
          </a:p>
          <a:p>
            <a:endParaRPr lang="de-DE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4B32-F2B9-4478-9BC9-50629E53F3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7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908" indent="-226908">
              <a:buAutoNum type="arabicPeriod"/>
            </a:pPr>
            <a:r>
              <a:rPr lang="de-CH" dirty="0"/>
              <a:t>Teil ca. 30 Minuten</a:t>
            </a:r>
          </a:p>
          <a:p>
            <a:r>
              <a:rPr lang="de-CH" dirty="0"/>
              <a:t>Klassenlehrpersonen später kennenlernen (im Klassenzimmer)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DE30C-769F-4560-96DA-0BECBFD856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6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Förderinstrument</a:t>
            </a:r>
          </a:p>
          <a:p>
            <a:r>
              <a:rPr lang="de-CH" dirty="0"/>
              <a:t>Standortbestimmung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4B32-F2B9-4478-9BC9-50629E53F3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4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Lp</a:t>
            </a:r>
            <a:r>
              <a:rPr lang="de-CH" baseline="0" dirty="0"/>
              <a:t> </a:t>
            </a:r>
            <a:r>
              <a:rPr lang="de-CH" baseline="0" dirty="0">
                <a:sym typeface="Wingdings" panose="05000000000000000000" pitchFamily="2" charset="2"/>
              </a:rPr>
              <a:t> </a:t>
            </a:r>
            <a:r>
              <a:rPr lang="de-CH" baseline="0" dirty="0" err="1">
                <a:sym typeface="Wingdings" panose="05000000000000000000" pitchFamily="2" charset="2"/>
              </a:rPr>
              <a:t>SuS</a:t>
            </a:r>
            <a:r>
              <a:rPr lang="de-CH" baseline="0" dirty="0">
                <a:sym typeface="Wingdings" panose="05000000000000000000" pitchFamily="2" charset="2"/>
              </a:rPr>
              <a:t> gibt es ein Gespräch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4B32-F2B9-4478-9BC9-50629E53F3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4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DE30C-769F-4560-96DA-0BECBFD856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4B32-F2B9-4478-9BC9-50629E53F3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6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4B32-F2B9-4478-9BC9-50629E53F3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1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9ACF4-E830-46D2-B537-E87389833F1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B9B4B-581B-4E7C-8FBA-49ED5F70952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67E62-48C7-4DCD-AF25-B231F314E81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EA6F53-6990-49EB-A612-9D236BDC57A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1B3D60-BBBF-4D51-BA23-D2B954645CA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77D7C-9020-458C-8297-37461109198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5AB9D-601A-4744-AE10-14716CF8F1E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E4AB4-3A8B-452F-981A-38CE95CD760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67323-4859-47D8-8E93-3EBE81D3612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41D16-2C26-47A7-B4BD-E13B62463C9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D38BF-76AC-429E-8578-06A340F5D42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5721D-68C0-40DA-98A3-7433F4E5381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76003-F504-4863-AD5D-F0B47511312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AA3DC2-7A77-461D-9575-4C39392080E3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.ch/Leistungstests" TargetMode="External"/><Relationship Id="rId2" Type="http://schemas.openxmlformats.org/officeDocument/2006/relationships/hyperlink" Target="http://www.check-dein-wissen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dsteps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3960812"/>
          </a:xfrm>
        </p:spPr>
        <p:txBody>
          <a:bodyPr/>
          <a:lstStyle/>
          <a:p>
            <a:r>
              <a:rPr lang="de-CH" sz="6600" b="1" dirty="0">
                <a:solidFill>
                  <a:srgbClr val="B60032"/>
                </a:solidFill>
              </a:rPr>
              <a:t>Herzlich willkommen</a:t>
            </a:r>
            <a:endParaRPr lang="de-CH" sz="66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 1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191"/>
            <a:ext cx="1764792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77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7380" y="1556792"/>
            <a:ext cx="8003232" cy="4536504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Begrüssung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Informationen der Schulleitung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Umgang mit Check 5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b="1" dirty="0">
                <a:solidFill>
                  <a:srgbClr val="B60032"/>
                </a:solidFill>
              </a:rPr>
              <a:t>Übertritt Oberstufe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Individueller Teil der Klassenlehrpersonen</a:t>
            </a:r>
          </a:p>
          <a:p>
            <a:pPr marL="0" indent="0">
              <a:spcBef>
                <a:spcPts val="1800"/>
              </a:spcBef>
              <a:buNone/>
            </a:pPr>
            <a:endParaRPr lang="de-CH" sz="24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60119" y="332656"/>
            <a:ext cx="79312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600" b="1" dirty="0">
                <a:solidFill>
                  <a:srgbClr val="B60032"/>
                </a:solidFill>
              </a:rPr>
              <a:t>Ablauf</a:t>
            </a:r>
            <a:endParaRPr lang="de-DE" sz="3600" b="1" i="1" dirty="0">
              <a:solidFill>
                <a:srgbClr val="B6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09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Übertritt Oberstufe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i="1" dirty="0">
                <a:solidFill>
                  <a:srgbClr val="B60032"/>
                </a:solidFill>
              </a:rPr>
              <a:t>Ziele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576" y="1916832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>
              <a:spcBef>
                <a:spcPts val="2400"/>
              </a:spcBef>
              <a:buFont typeface="Arial"/>
              <a:buChar char="•"/>
            </a:pPr>
            <a:r>
              <a:rPr lang="de-CH" sz="2400" dirty="0">
                <a:latin typeface="+mn-lt"/>
              </a:rPr>
              <a:t>Wir treffen die richtige Wahl zum Wohl des Kindes.</a:t>
            </a:r>
          </a:p>
          <a:p>
            <a:pPr marL="457200" indent="-457200" algn="l">
              <a:spcBef>
                <a:spcPts val="2400"/>
              </a:spcBef>
              <a:buFont typeface="Arial"/>
              <a:buChar char="•"/>
            </a:pPr>
            <a:r>
              <a:rPr lang="de-CH" sz="2400" dirty="0">
                <a:latin typeface="+mn-lt"/>
              </a:rPr>
              <a:t>Die Potenziale und Grenzen Ihres Kindes werden richtig eingeschätzt.</a:t>
            </a:r>
          </a:p>
          <a:p>
            <a:pPr marL="457200" indent="-457200" algn="l">
              <a:spcBef>
                <a:spcPts val="2400"/>
              </a:spcBef>
              <a:buFont typeface="Arial"/>
              <a:buChar char="•"/>
            </a:pPr>
            <a:r>
              <a:rPr lang="de-CH" sz="2400" dirty="0">
                <a:latin typeface="+mn-lt"/>
                <a:sym typeface="Wingdings"/>
              </a:rPr>
              <a:t>Ihr Kind soll einen möglichst guten Schulerfolg haben und gerne in die Schule gehen.</a:t>
            </a:r>
          </a:p>
          <a:p>
            <a:pPr marL="2506663" indent="-2506663" algn="l">
              <a:spcBef>
                <a:spcPts val="2400"/>
              </a:spcBef>
            </a:pPr>
            <a:endParaRPr lang="de-CH" sz="2400" dirty="0">
              <a:latin typeface="+mn-lt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7607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Empfehlungsverfahren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i="1" dirty="0">
                <a:solidFill>
                  <a:srgbClr val="B60032"/>
                </a:solidFill>
              </a:rPr>
              <a:t>Grundlage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1772816"/>
            <a:ext cx="81369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49263" indent="-449263" algn="l">
              <a:spcBef>
                <a:spcPts val="2400"/>
              </a:spcBef>
              <a:buFont typeface="Arial"/>
              <a:buChar char="•"/>
            </a:pPr>
            <a:r>
              <a:rPr lang="de-CH" sz="2400" dirty="0">
                <a:latin typeface="+mn-lt"/>
              </a:rPr>
              <a:t>Basis bildet das Beurteilungsdossier mit dem letzten Zwischenbericht.</a:t>
            </a:r>
          </a:p>
          <a:p>
            <a:pPr marL="449263" indent="-449263" algn="l">
              <a:spcBef>
                <a:spcPts val="2400"/>
              </a:spcBef>
              <a:buFont typeface="Arial"/>
              <a:buChar char="•"/>
            </a:pPr>
            <a:r>
              <a:rPr lang="de-CH" sz="2400" dirty="0">
                <a:latin typeface="+mn-lt"/>
                <a:sym typeface="Wingdings"/>
              </a:rPr>
              <a:t>Berücksichtigt werden:</a:t>
            </a:r>
          </a:p>
          <a:p>
            <a:pPr marL="722313" indent="-273050" algn="l">
              <a:spcBef>
                <a:spcPts val="600"/>
              </a:spcBef>
              <a:buFontTx/>
              <a:buChar char="-"/>
            </a:pPr>
            <a:r>
              <a:rPr lang="de-CH" sz="2400" dirty="0">
                <a:latin typeface="+mn-lt"/>
                <a:sym typeface="Wingdings"/>
              </a:rPr>
              <a:t>Leistungen in den Kern- und Erweiterungsfächern</a:t>
            </a:r>
          </a:p>
          <a:p>
            <a:pPr marL="722313" indent="-273050" algn="l">
              <a:spcBef>
                <a:spcPts val="600"/>
              </a:spcBef>
              <a:buFontTx/>
              <a:buChar char="-"/>
            </a:pPr>
            <a:r>
              <a:rPr lang="de-CH" sz="2400" dirty="0">
                <a:latin typeface="+mn-lt"/>
                <a:sym typeface="Wingdings"/>
              </a:rPr>
              <a:t>Beurteilung der Selbstkompetenz</a:t>
            </a:r>
          </a:p>
          <a:p>
            <a:pPr marL="722313" indent="-273050" algn="l">
              <a:spcBef>
                <a:spcPts val="600"/>
              </a:spcBef>
              <a:buFontTx/>
              <a:buChar char="-"/>
            </a:pPr>
            <a:r>
              <a:rPr lang="de-CH" sz="2400" dirty="0">
                <a:latin typeface="+mn-lt"/>
                <a:sym typeface="Wingdings"/>
              </a:rPr>
              <a:t>Entwicklungsprognose</a:t>
            </a:r>
          </a:p>
          <a:p>
            <a:pPr marL="457200" indent="-457200" algn="l">
              <a:spcBef>
                <a:spcPts val="2400"/>
              </a:spcBef>
              <a:buFont typeface="Arial"/>
              <a:buChar char="•"/>
            </a:pPr>
            <a:r>
              <a:rPr lang="de-CH" sz="2400" dirty="0">
                <a:latin typeface="+mn-lt"/>
                <a:sym typeface="Wingdings"/>
              </a:rPr>
              <a:t>Eine Empfehlung kann nur die Lehrperson geben.</a:t>
            </a:r>
          </a:p>
          <a:p>
            <a:pPr algn="l">
              <a:spcBef>
                <a:spcPts val="2400"/>
              </a:spcBef>
            </a:pPr>
            <a:r>
              <a:rPr lang="de-CH" sz="2400" b="1" dirty="0">
                <a:solidFill>
                  <a:srgbClr val="C00000"/>
                </a:solidFill>
                <a:latin typeface="+mn-lt"/>
                <a:sym typeface="Wingdings"/>
              </a:rPr>
              <a:t> Kein Automatismus! </a:t>
            </a:r>
            <a:r>
              <a:rPr lang="de-CH" sz="2400" dirty="0">
                <a:solidFill>
                  <a:srgbClr val="C00000"/>
                </a:solidFill>
                <a:latin typeface="+mn-lt"/>
                <a:sym typeface="Wingdings"/>
              </a:rPr>
              <a:t>(z. B. 5.5 = Bezirksschule)</a:t>
            </a:r>
          </a:p>
        </p:txBody>
      </p:sp>
    </p:spTree>
    <p:extLst>
      <p:ext uri="{BB962C8B-B14F-4D97-AF65-F5344CB8AC3E}">
        <p14:creationId xmlns:p14="http://schemas.microsoft.com/office/powerpoint/2010/main" val="191426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5" y="332656"/>
            <a:ext cx="838842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Oberstufe </a:t>
            </a:r>
            <a:br>
              <a:rPr lang="de-CH" sz="3200" b="1" dirty="0">
                <a:solidFill>
                  <a:srgbClr val="B60032"/>
                </a:solidFill>
              </a:rPr>
            </a:br>
            <a:r>
              <a:rPr lang="de-CH" sz="2800" b="1" dirty="0">
                <a:solidFill>
                  <a:srgbClr val="B60032"/>
                </a:solidFill>
              </a:rPr>
              <a:t>Anforderungen gemäss Promotionsverordnung</a:t>
            </a:r>
            <a:endParaRPr lang="de-CH" sz="2400" b="1" dirty="0">
              <a:solidFill>
                <a:srgbClr val="B60032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731717"/>
              </p:ext>
            </p:extLst>
          </p:nvPr>
        </p:nvGraphicFramePr>
        <p:xfrm>
          <a:off x="755575" y="1844824"/>
          <a:ext cx="8208911" cy="550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76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u="none" dirty="0"/>
                        <a:t>Real-</a:t>
                      </a:r>
                      <a:br>
                        <a:rPr lang="de-DE" b="1" u="none" dirty="0"/>
                      </a:br>
                      <a:r>
                        <a:rPr lang="de-DE" b="1" u="none" dirty="0"/>
                        <a:t>schule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u="none" dirty="0"/>
                        <a:t>Sekundar-schule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u="none" dirty="0"/>
                        <a:t>Bezirks-</a:t>
                      </a:r>
                    </a:p>
                    <a:p>
                      <a:r>
                        <a:rPr lang="de-DE" b="1" u="none" dirty="0"/>
                        <a:t>schule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82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de-DE" dirty="0"/>
                        <a:t>Kernfächer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überwiegend</a:t>
                      </a:r>
                    </a:p>
                    <a:p>
                      <a:r>
                        <a:rPr lang="de-DE" b="1" dirty="0"/>
                        <a:t>genügende</a:t>
                      </a:r>
                      <a:r>
                        <a:rPr lang="de-DE" dirty="0"/>
                        <a:t> Leistungen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überwiegend</a:t>
                      </a:r>
                    </a:p>
                    <a:p>
                      <a:r>
                        <a:rPr lang="de-DE" b="1" dirty="0"/>
                        <a:t>gute</a:t>
                      </a:r>
                      <a:r>
                        <a:rPr lang="de-DE" dirty="0"/>
                        <a:t> </a:t>
                      </a:r>
                      <a:br>
                        <a:rPr lang="de-DE" dirty="0"/>
                      </a:br>
                      <a:r>
                        <a:rPr lang="de-DE" dirty="0"/>
                        <a:t>Leistungen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gute</a:t>
                      </a:r>
                      <a:r>
                        <a:rPr lang="de-DE" b="1" baseline="0" dirty="0"/>
                        <a:t> bis </a:t>
                      </a:r>
                      <a:br>
                        <a:rPr lang="de-DE" b="1" baseline="0" dirty="0"/>
                      </a:br>
                      <a:r>
                        <a:rPr lang="de-DE" b="1" baseline="0" dirty="0"/>
                        <a:t>sehr gute </a:t>
                      </a:r>
                    </a:p>
                    <a:p>
                      <a:r>
                        <a:rPr lang="de-DE" baseline="0" dirty="0"/>
                        <a:t>Leistungen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82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Erweiterungsfächer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überwiegend</a:t>
                      </a:r>
                    </a:p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genügende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Leistungen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überwiegend</a:t>
                      </a:r>
                    </a:p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genügende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bis </a:t>
                      </a:r>
                    </a:p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gute </a:t>
                      </a:r>
                    </a:p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Leistungen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überwiegend</a:t>
                      </a:r>
                    </a:p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gute</a:t>
                      </a:r>
                      <a:br>
                        <a:rPr lang="de-DE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Leistungen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85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Selbständigkeit, Problemlösefähigkeit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 und Auffassungsgabe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zeichnet sich </a:t>
                      </a:r>
                      <a:br>
                        <a:rPr lang="de-DE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aus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zeichnet sich 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besonders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aus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527104"/>
                  </a:ext>
                </a:extLst>
              </a:tr>
              <a:tr h="62322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Entwicklungs-prognose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günstig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 für Sekundarschule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günstig für Bezirksschule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110607"/>
                  </a:ext>
                </a:extLst>
              </a:tr>
              <a:tr h="1098395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21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766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Oberstufe – Ein Vergleich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73876"/>
              </p:ext>
            </p:extLst>
          </p:nvPr>
        </p:nvGraphicFramePr>
        <p:xfrm>
          <a:off x="755577" y="1844824"/>
          <a:ext cx="8208910" cy="4812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824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u="none" dirty="0"/>
                        <a:t>Realschule</a:t>
                      </a:r>
                    </a:p>
                    <a:p>
                      <a:endParaRPr lang="de-DE" sz="20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b="1" u="none" dirty="0"/>
                        <a:t>Sekundarschule</a:t>
                      </a:r>
                    </a:p>
                    <a:p>
                      <a:endParaRPr lang="de-DE" sz="20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b="1" u="none" dirty="0"/>
                        <a:t>Bezirksschule</a:t>
                      </a:r>
                    </a:p>
                    <a:p>
                      <a:endParaRPr lang="de-DE" sz="2000" b="1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824">
                <a:tc>
                  <a:txBody>
                    <a:bodyPr/>
                    <a:lstStyle/>
                    <a:p>
                      <a:r>
                        <a:rPr lang="de-DE" sz="2000" dirty="0"/>
                        <a:t>Prinzip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Klassenlehrer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Klassenlehrer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Fachlehrer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747">
                <a:tc>
                  <a:txBody>
                    <a:bodyPr/>
                    <a:lstStyle/>
                    <a:p>
                      <a:r>
                        <a:rPr lang="de-DE" sz="2000" dirty="0"/>
                        <a:t>Ausrichtung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Berufslehre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err="1"/>
                        <a:t>Attestlehre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Mittelschule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Berufslehre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Maturitätsschule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Mittelschule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Berufslehre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109">
                <a:tc gridSpan="4">
                  <a:txBody>
                    <a:bodyPr/>
                    <a:lstStyle/>
                    <a:p>
                      <a:pPr marL="534988" indent="-534988"/>
                      <a:endParaRPr lang="de-D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6661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24C5AFB-89FA-C1EB-CDD7-82052967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82" y="1412776"/>
            <a:ext cx="9144000" cy="51435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EF6C227-7F5F-6A84-E72B-C6BF679FD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96184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Oberstufe – Detaillierte Informationen: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www.schule-baden.ch</a:t>
            </a:r>
          </a:p>
        </p:txBody>
      </p:sp>
    </p:spTree>
    <p:extLst>
      <p:ext uri="{BB962C8B-B14F-4D97-AF65-F5344CB8AC3E}">
        <p14:creationId xmlns:p14="http://schemas.microsoft.com/office/powerpoint/2010/main" val="25588861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Empfehlungsverfahren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i="1" dirty="0">
                <a:solidFill>
                  <a:srgbClr val="B60032"/>
                </a:solidFill>
              </a:rPr>
              <a:t>Zeitplan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1988840"/>
            <a:ext cx="81369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506663" indent="-2506663" algn="l">
              <a:spcBef>
                <a:spcPts val="1200"/>
              </a:spcBef>
            </a:pPr>
            <a:r>
              <a:rPr lang="de-CH" sz="2400" dirty="0">
                <a:sym typeface="Wingdings"/>
              </a:rPr>
              <a:t>aktuell	Tendenzgespräche </a:t>
            </a:r>
          </a:p>
          <a:p>
            <a:pPr marL="2506663" indent="-2506663" algn="l">
              <a:spcBef>
                <a:spcPts val="1200"/>
              </a:spcBef>
            </a:pPr>
            <a:r>
              <a:rPr lang="de-CH" sz="2400" dirty="0"/>
              <a:t>heute	Elternabend</a:t>
            </a:r>
          </a:p>
          <a:p>
            <a:pPr marL="2506663" indent="-2506663" algn="l">
              <a:spcBef>
                <a:spcPts val="1200"/>
              </a:spcBef>
            </a:pPr>
            <a:r>
              <a:rPr lang="de-CH" sz="2400" dirty="0"/>
              <a:t>ab sofort	Informationen der Oberstufe</a:t>
            </a:r>
            <a:br>
              <a:rPr lang="de-CH" sz="2400" dirty="0"/>
            </a:br>
            <a:r>
              <a:rPr lang="de-CH" sz="1800" dirty="0">
                <a:sym typeface="Wingdings" panose="05000000000000000000" pitchFamily="2" charset="2"/>
              </a:rPr>
              <a:t> Website Schule Baden </a:t>
            </a:r>
          </a:p>
          <a:p>
            <a:pPr marL="2506663" indent="-2506663" algn="l">
              <a:spcBef>
                <a:spcPts val="1200"/>
              </a:spcBef>
            </a:pPr>
            <a:r>
              <a:rPr lang="de-CH" sz="2400" dirty="0">
                <a:sym typeface="Wingdings" panose="05000000000000000000" pitchFamily="2" charset="2"/>
              </a:rPr>
              <a:t>Dez./Jan. 	Bei Unklarheit weiteres Elterngespräch</a:t>
            </a:r>
          </a:p>
          <a:p>
            <a:pPr marL="2506663" indent="-2506663" algn="l">
              <a:spcBef>
                <a:spcPts val="1200"/>
              </a:spcBef>
            </a:pPr>
            <a:r>
              <a:rPr lang="de-CH" sz="2400" dirty="0">
                <a:sym typeface="Wingdings"/>
              </a:rPr>
              <a:t>Jan.	Übertrittsempfehlung</a:t>
            </a:r>
          </a:p>
          <a:p>
            <a:pPr marL="2506663" indent="-2506663" algn="l">
              <a:spcBef>
                <a:spcPts val="1200"/>
              </a:spcBef>
            </a:pPr>
            <a:r>
              <a:rPr lang="de-CH" sz="2400" dirty="0">
                <a:sym typeface="Wingdings"/>
              </a:rPr>
              <a:t>Ende Feb 2024	Alle Übertrittsentscheidungen sind durch die </a:t>
            </a:r>
            <a:r>
              <a:rPr lang="de-CH" sz="2400" dirty="0">
                <a:solidFill>
                  <a:schemeClr val="tx1"/>
                </a:solidFill>
                <a:sym typeface="Wingdings"/>
              </a:rPr>
              <a:t>Schulleitung</a:t>
            </a:r>
            <a:r>
              <a:rPr lang="de-CH" sz="2400" dirty="0">
                <a:sym typeface="Wingdings"/>
              </a:rPr>
              <a:t> gefällt</a:t>
            </a:r>
          </a:p>
          <a:p>
            <a:pPr marL="2506663" indent="-2506663" algn="l">
              <a:spcBef>
                <a:spcPts val="1200"/>
              </a:spcBef>
            </a:pPr>
            <a:endParaRPr lang="de-CH" sz="2400" dirty="0">
              <a:sym typeface="Wingdings"/>
            </a:endParaRPr>
          </a:p>
          <a:p>
            <a:pPr marL="2506663" indent="-2506663" algn="l">
              <a:spcBef>
                <a:spcPts val="1200"/>
              </a:spcBef>
            </a:pPr>
            <a:r>
              <a:rPr lang="de-CH" sz="2400" dirty="0">
                <a:sym typeface="Wingdings" panose="05000000000000000000" pitchFamily="2" charset="2"/>
              </a:rPr>
              <a:t></a:t>
            </a:r>
            <a:r>
              <a:rPr lang="de-CH" sz="2400" dirty="0">
                <a:sym typeface="Wingdings"/>
              </a:rPr>
              <a:t> Auf Wunsch immer ein Gespräch möglich</a:t>
            </a:r>
          </a:p>
        </p:txBody>
      </p:sp>
    </p:spTree>
    <p:extLst>
      <p:ext uri="{BB962C8B-B14F-4D97-AF65-F5344CB8AC3E}">
        <p14:creationId xmlns:p14="http://schemas.microsoft.com/office/powerpoint/2010/main" val="13503919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Empfehlungsverfahren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i="1" dirty="0">
                <a:solidFill>
                  <a:srgbClr val="B60032"/>
                </a:solidFill>
              </a:rPr>
              <a:t>Beschwerde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1484784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506663" indent="-2506663" algn="l">
              <a:spcBef>
                <a:spcPts val="2400"/>
              </a:spcBef>
            </a:pPr>
            <a:r>
              <a:rPr lang="de-CH" sz="2400" dirty="0"/>
              <a:t>Wenn sich Lehrperson und Eltern nicht einig sind:</a:t>
            </a:r>
          </a:p>
          <a:p>
            <a:pPr marL="449263" indent="-449263" algn="l">
              <a:spcBef>
                <a:spcPts val="1200"/>
              </a:spcBef>
              <a:buFont typeface="+mj-lt"/>
              <a:buAutoNum type="arabicPeriod"/>
            </a:pPr>
            <a:r>
              <a:rPr lang="de-CH" sz="2400" dirty="0">
                <a:sym typeface="Wingdings"/>
              </a:rPr>
              <a:t>Rechtliches Gehör zu </a:t>
            </a:r>
            <a:r>
              <a:rPr lang="de-CH" sz="2400" dirty="0" err="1">
                <a:sym typeface="Wingdings"/>
              </a:rPr>
              <a:t>Handen</a:t>
            </a:r>
            <a:r>
              <a:rPr lang="de-CH" sz="2400" dirty="0">
                <a:sym typeface="Wingdings"/>
              </a:rPr>
              <a:t> der Schulleitung</a:t>
            </a:r>
          </a:p>
          <a:p>
            <a:pPr marL="449263" indent="-449263" algn="l">
              <a:spcBef>
                <a:spcPts val="1200"/>
              </a:spcBef>
              <a:buFont typeface="+mj-lt"/>
              <a:buAutoNum type="arabicPeriod"/>
            </a:pPr>
            <a:r>
              <a:rPr lang="de-CH" sz="2400" dirty="0">
                <a:sym typeface="Wingdings"/>
              </a:rPr>
              <a:t>Entscheid </a:t>
            </a:r>
            <a:r>
              <a:rPr lang="de-CH" sz="2400" dirty="0">
                <a:solidFill>
                  <a:schemeClr val="tx1"/>
                </a:solidFill>
                <a:sym typeface="Wingdings"/>
              </a:rPr>
              <a:t>der Schulleitung</a:t>
            </a:r>
          </a:p>
          <a:p>
            <a:pPr marL="449263" indent="-449263" algn="l">
              <a:spcBef>
                <a:spcPts val="1200"/>
              </a:spcBef>
              <a:buFont typeface="+mj-lt"/>
              <a:buAutoNum type="arabicPeriod"/>
            </a:pPr>
            <a:r>
              <a:rPr lang="de-CH" sz="2400" dirty="0">
                <a:sym typeface="Wingdings"/>
              </a:rPr>
              <a:t>Falls nicht einverstanden:</a:t>
            </a:r>
            <a:br>
              <a:rPr lang="de-CH" sz="2400" dirty="0">
                <a:sym typeface="Wingdings"/>
              </a:rPr>
            </a:br>
            <a:r>
              <a:rPr lang="de-CH" sz="2400" dirty="0">
                <a:sym typeface="Wingdings"/>
              </a:rPr>
              <a:t>Beschwerde beim Schulrat des Bezirks innerhalb 30 Tagen</a:t>
            </a:r>
          </a:p>
          <a:p>
            <a:pPr marL="457200" indent="-457200" algn="l">
              <a:spcBef>
                <a:spcPts val="2400"/>
              </a:spcBef>
              <a:buFont typeface="Wingdings" panose="05000000000000000000" pitchFamily="2" charset="2"/>
              <a:buChar char="à"/>
            </a:pPr>
            <a:r>
              <a:rPr lang="de-CH" sz="2400" b="1" dirty="0">
                <a:solidFill>
                  <a:srgbClr val="B60032"/>
                </a:solidFill>
                <a:sym typeface="Wingdings"/>
              </a:rPr>
              <a:t>Das Wohl des Kindes soll im Zentrum stehen!</a:t>
            </a:r>
          </a:p>
        </p:txBody>
      </p:sp>
    </p:spTree>
    <p:extLst>
      <p:ext uri="{BB962C8B-B14F-4D97-AF65-F5344CB8AC3E}">
        <p14:creationId xmlns:p14="http://schemas.microsoft.com/office/powerpoint/2010/main" val="2665677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81369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Feedback der Schülerinnen und Schüler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1800" b="1" i="1" dirty="0">
                <a:solidFill>
                  <a:srgbClr val="B60032"/>
                </a:solidFill>
              </a:rPr>
              <a:t>März 2023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576" y="2204864"/>
            <a:ext cx="8388424" cy="467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2400"/>
              </a:spcBef>
            </a:pPr>
            <a:r>
              <a:rPr lang="de-CH" sz="2800" dirty="0"/>
              <a:t>46 % der Schülerinnen und Schüler gaben an, dass sie «</a:t>
            </a:r>
            <a:r>
              <a:rPr lang="de-CH" sz="2800" b="1" dirty="0"/>
              <a:t>oft</a:t>
            </a:r>
            <a:r>
              <a:rPr lang="de-CH" sz="2800" dirty="0"/>
              <a:t> Angst vor Prüfungen haben».</a:t>
            </a:r>
          </a:p>
          <a:p>
            <a:pPr marL="45720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de-CH" sz="2800" dirty="0"/>
          </a:p>
          <a:p>
            <a:pPr marL="446088" indent="-446088" algn="l">
              <a:spcBef>
                <a:spcPts val="2400"/>
              </a:spcBef>
            </a:pPr>
            <a:r>
              <a:rPr lang="de-CH" sz="2800" b="1" dirty="0">
                <a:solidFill>
                  <a:srgbClr val="B60032"/>
                </a:solidFill>
                <a:sym typeface="Wingdings"/>
              </a:rPr>
              <a:t> </a:t>
            </a:r>
            <a:r>
              <a:rPr lang="de-CH" sz="2400" b="1" dirty="0">
                <a:solidFill>
                  <a:srgbClr val="B60032"/>
                </a:solidFill>
                <a:sym typeface="Wingdings"/>
              </a:rPr>
              <a:t>Fördern und fordern ist gut,</a:t>
            </a:r>
            <a:br>
              <a:rPr lang="de-CH" sz="2400" b="1" dirty="0">
                <a:solidFill>
                  <a:srgbClr val="B60032"/>
                </a:solidFill>
                <a:sym typeface="Wingdings"/>
              </a:rPr>
            </a:br>
            <a:r>
              <a:rPr lang="de-CH" sz="2400" b="1" dirty="0">
                <a:solidFill>
                  <a:srgbClr val="B60032"/>
                </a:solidFill>
                <a:sym typeface="Wingdings"/>
              </a:rPr>
              <a:t>Überforderung und Druck ist kontraproduktiv!</a:t>
            </a:r>
            <a:endParaRPr lang="de-CH" sz="2800" b="1" dirty="0">
              <a:solidFill>
                <a:srgbClr val="B60032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60032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Wichtige Hinweise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576" y="1340768"/>
            <a:ext cx="81369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CH" sz="2800" dirty="0"/>
              <a:t>Die Durchlässigkeit ist gewährleistet.</a:t>
            </a:r>
          </a:p>
          <a:p>
            <a:pPr marL="457200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CH" sz="2800" dirty="0"/>
              <a:t>Lieber auf Erfolg als auf Misserfolg aufbauen.</a:t>
            </a:r>
            <a:br>
              <a:rPr lang="de-CH" sz="2800" dirty="0"/>
            </a:br>
            <a:br>
              <a:rPr lang="de-CH" sz="1000" dirty="0"/>
            </a:br>
            <a:r>
              <a:rPr lang="de-CH" sz="2000" i="1" dirty="0"/>
              <a:t>Real </a:t>
            </a:r>
            <a:r>
              <a:rPr lang="de-CH" sz="2000" i="1" dirty="0">
                <a:sym typeface="Wingdings"/>
              </a:rPr>
              <a:t> Sek  </a:t>
            </a:r>
            <a:r>
              <a:rPr lang="de-CH" sz="2000" i="1" dirty="0" err="1">
                <a:sym typeface="Wingdings"/>
              </a:rPr>
              <a:t>Bez</a:t>
            </a:r>
            <a:r>
              <a:rPr lang="de-CH" sz="2000" i="1" dirty="0">
                <a:sym typeface="Wingdings"/>
              </a:rPr>
              <a:t> ist besser als </a:t>
            </a:r>
            <a:r>
              <a:rPr lang="de-CH" sz="2000" i="1" dirty="0" err="1">
                <a:sym typeface="Wingdings"/>
              </a:rPr>
              <a:t>Bez</a:t>
            </a:r>
            <a:r>
              <a:rPr lang="de-CH" sz="2000" i="1" dirty="0">
                <a:sym typeface="Wingdings"/>
              </a:rPr>
              <a:t>  Sek  Real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2800" dirty="0"/>
              <a:t>Mit dem Übertrittsentscheid ist weder ein endgültiger noch lebensentscheidender Beschluss gefasst!</a:t>
            </a:r>
          </a:p>
        </p:txBody>
      </p:sp>
    </p:spTree>
    <p:extLst>
      <p:ext uri="{BB962C8B-B14F-4D97-AF65-F5344CB8AC3E}">
        <p14:creationId xmlns:p14="http://schemas.microsoft.com/office/powerpoint/2010/main" val="8564899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7380" y="1556792"/>
            <a:ext cx="8003232" cy="4536504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b="1" dirty="0">
                <a:solidFill>
                  <a:srgbClr val="B60032"/>
                </a:solidFill>
              </a:rPr>
              <a:t>Begrüssung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Informationen der Schulleitung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Umgang mit Check 5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Übertritt Oberstufe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Individueller Teil der Klassenlehrpersonen</a:t>
            </a:r>
          </a:p>
          <a:p>
            <a:pPr marL="0" indent="0">
              <a:spcBef>
                <a:spcPts val="1800"/>
              </a:spcBef>
              <a:buNone/>
            </a:pPr>
            <a:endParaRPr lang="de-CH" sz="24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60119" y="332656"/>
            <a:ext cx="79312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600" b="1" dirty="0">
                <a:solidFill>
                  <a:srgbClr val="B60032"/>
                </a:solidFill>
              </a:rPr>
              <a:t>Ablauf</a:t>
            </a:r>
            <a:endParaRPr lang="de-DE" sz="3600" b="1" i="1" dirty="0">
              <a:solidFill>
                <a:srgbClr val="B6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625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5" y="332656"/>
            <a:ext cx="727280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Bildungssystem Schweiz</a:t>
            </a:r>
            <a:endParaRPr lang="de-CH" sz="28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71" y="1124744"/>
            <a:ext cx="4430146" cy="5633148"/>
          </a:xfrm>
          <a:prstGeom prst="rect">
            <a:avLst/>
          </a:prstGeom>
        </p:spPr>
      </p:pic>
      <p:sp>
        <p:nvSpPr>
          <p:cNvPr id="18" name="Legende: mit Pfeil nach oben 17">
            <a:extLst>
              <a:ext uri="{FF2B5EF4-FFF2-40B4-BE49-F238E27FC236}">
                <a16:creationId xmlns:a16="http://schemas.microsoft.com/office/drawing/2014/main" id="{6F0EB911-61E7-BDA8-7290-1DE6515948F3}"/>
              </a:ext>
            </a:extLst>
          </p:cNvPr>
          <p:cNvSpPr/>
          <p:nvPr/>
        </p:nvSpPr>
        <p:spPr>
          <a:xfrm>
            <a:off x="748361" y="5625344"/>
            <a:ext cx="2880320" cy="900000"/>
          </a:xfrm>
          <a:prstGeom prst="upArrow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Primarstufe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19" name="Legende: mit Pfeil nach oben 18">
            <a:extLst>
              <a:ext uri="{FF2B5EF4-FFF2-40B4-BE49-F238E27FC236}">
                <a16:creationId xmlns:a16="http://schemas.microsoft.com/office/drawing/2014/main" id="{4447D8CE-6E9F-A299-1F11-849C148420F2}"/>
              </a:ext>
            </a:extLst>
          </p:cNvPr>
          <p:cNvSpPr/>
          <p:nvPr/>
        </p:nvSpPr>
        <p:spPr>
          <a:xfrm>
            <a:off x="755575" y="4664835"/>
            <a:ext cx="2880320" cy="900000"/>
          </a:xfrm>
          <a:prstGeom prst="upArrow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Sekundarstufe I</a:t>
            </a:r>
          </a:p>
          <a:p>
            <a:pPr algn="ctr"/>
            <a:r>
              <a:rPr lang="de-DE" dirty="0">
                <a:solidFill>
                  <a:srgbClr val="002060"/>
                </a:solidFill>
              </a:rPr>
              <a:t>(Oberstufe)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20" name="Legende: mit Pfeil nach oben 19">
            <a:extLst>
              <a:ext uri="{FF2B5EF4-FFF2-40B4-BE49-F238E27FC236}">
                <a16:creationId xmlns:a16="http://schemas.microsoft.com/office/drawing/2014/main" id="{E83FA298-DE74-96F1-2213-782BE71D05A1}"/>
              </a:ext>
            </a:extLst>
          </p:cNvPr>
          <p:cNvSpPr/>
          <p:nvPr/>
        </p:nvSpPr>
        <p:spPr>
          <a:xfrm>
            <a:off x="748361" y="3704326"/>
            <a:ext cx="2880320" cy="900000"/>
          </a:xfrm>
          <a:prstGeom prst="upArrow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Sekundarstufe II</a:t>
            </a:r>
          </a:p>
          <a:p>
            <a:pPr algn="ctr"/>
            <a:r>
              <a:rPr lang="de-DE" dirty="0">
                <a:solidFill>
                  <a:srgbClr val="002060"/>
                </a:solidFill>
              </a:rPr>
              <a:t>(Matur)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21" name="Legende: mit Pfeil nach oben 20">
            <a:extLst>
              <a:ext uri="{FF2B5EF4-FFF2-40B4-BE49-F238E27FC236}">
                <a16:creationId xmlns:a16="http://schemas.microsoft.com/office/drawing/2014/main" id="{9B5D3617-688D-4F5F-7328-05920FF16602}"/>
              </a:ext>
            </a:extLst>
          </p:cNvPr>
          <p:cNvSpPr/>
          <p:nvPr/>
        </p:nvSpPr>
        <p:spPr>
          <a:xfrm>
            <a:off x="748361" y="2774072"/>
            <a:ext cx="2880320" cy="900000"/>
          </a:xfrm>
          <a:prstGeom prst="upArrow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Tertiärstufe</a:t>
            </a:r>
          </a:p>
          <a:p>
            <a:pPr algn="ctr"/>
            <a:r>
              <a:rPr lang="de-DE" dirty="0">
                <a:solidFill>
                  <a:srgbClr val="002060"/>
                </a:solidFill>
              </a:rPr>
              <a:t>(Universität)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D87EBED-D9C2-72F7-4B52-AFF3A78D4B4F}"/>
              </a:ext>
            </a:extLst>
          </p:cNvPr>
          <p:cNvSpPr/>
          <p:nvPr/>
        </p:nvSpPr>
        <p:spPr>
          <a:xfrm>
            <a:off x="755575" y="1369816"/>
            <a:ext cx="2880320" cy="13437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Ohne Uni-Abschluss</a:t>
            </a:r>
          </a:p>
          <a:p>
            <a:pPr algn="ctr"/>
            <a:r>
              <a:rPr lang="de-DE" dirty="0">
                <a:solidFill>
                  <a:srgbClr val="002060"/>
                </a:solidFill>
              </a:rPr>
              <a:t> = </a:t>
            </a:r>
          </a:p>
          <a:p>
            <a:pPr algn="ctr"/>
            <a:r>
              <a:rPr lang="de-DE" dirty="0">
                <a:solidFill>
                  <a:srgbClr val="002060"/>
                </a:solidFill>
              </a:rPr>
              <a:t>keine beruflichen Möglichkeiten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23" name="Verbotsymbol 22">
            <a:extLst>
              <a:ext uri="{FF2B5EF4-FFF2-40B4-BE49-F238E27FC236}">
                <a16:creationId xmlns:a16="http://schemas.microsoft.com/office/drawing/2014/main" id="{13A68659-5E55-0B9A-28D6-F3C156ECA953}"/>
              </a:ext>
            </a:extLst>
          </p:cNvPr>
          <p:cNvSpPr/>
          <p:nvPr/>
        </p:nvSpPr>
        <p:spPr>
          <a:xfrm>
            <a:off x="1396435" y="1280460"/>
            <a:ext cx="1584172" cy="1463358"/>
          </a:xfrm>
          <a:prstGeom prst="noSmoking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0CF530A-0437-77FA-CE6E-2D288B3C8AEB}"/>
              </a:ext>
            </a:extLst>
          </p:cNvPr>
          <p:cNvSpPr txBox="1"/>
          <p:nvPr/>
        </p:nvSpPr>
        <p:spPr>
          <a:xfrm rot="2652468">
            <a:off x="1762787" y="1857023"/>
            <a:ext cx="97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falsch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73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Zum Schluss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1556792"/>
            <a:ext cx="81369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de-CH" sz="3200" b="1" dirty="0"/>
              <a:t>Vertrauen Sie der Empfehlung Ihrer Lehrperson!</a:t>
            </a:r>
          </a:p>
          <a:p>
            <a:pPr>
              <a:spcBef>
                <a:spcPts val="0"/>
              </a:spcBef>
            </a:pPr>
            <a:endParaRPr lang="de-CH" sz="3200" b="1" dirty="0"/>
          </a:p>
          <a:p>
            <a:pPr>
              <a:spcBef>
                <a:spcPts val="0"/>
              </a:spcBef>
            </a:pPr>
            <a:r>
              <a:rPr lang="de-CH" sz="3200" b="1" dirty="0"/>
              <a:t>Sie ist die Fachperson für den schulischen Erfolg Ihres Kindes.</a:t>
            </a:r>
          </a:p>
        </p:txBody>
      </p:sp>
    </p:spTree>
    <p:extLst>
      <p:ext uri="{BB962C8B-B14F-4D97-AF65-F5344CB8AC3E}">
        <p14:creationId xmlns:p14="http://schemas.microsoft.com/office/powerpoint/2010/main" val="2612020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36913"/>
            <a:ext cx="8229600" cy="2808212"/>
          </a:xfrm>
        </p:spPr>
        <p:txBody>
          <a:bodyPr/>
          <a:lstStyle/>
          <a:p>
            <a:r>
              <a:rPr lang="de-CH" sz="4000" b="1" i="1" dirty="0">
                <a:solidFill>
                  <a:schemeClr val="tx1"/>
                </a:solidFill>
              </a:rPr>
              <a:t>www.schule-ennetbaden.ch</a:t>
            </a:r>
            <a:br>
              <a:rPr lang="de-CH" sz="4000" b="1" i="1" dirty="0">
                <a:solidFill>
                  <a:srgbClr val="B60032"/>
                </a:solidFill>
              </a:rPr>
            </a:br>
            <a:br>
              <a:rPr lang="de-CH" sz="5400" b="1" dirty="0">
                <a:solidFill>
                  <a:srgbClr val="B60032"/>
                </a:solidFill>
              </a:rPr>
            </a:br>
            <a:br>
              <a:rPr lang="de-CH" sz="5400" b="1" dirty="0">
                <a:solidFill>
                  <a:srgbClr val="B60032"/>
                </a:solidFill>
              </a:rPr>
            </a:br>
            <a:r>
              <a:rPr lang="de-CH" sz="2800" b="1" dirty="0">
                <a:solidFill>
                  <a:srgbClr val="B60032"/>
                </a:solidFill>
                <a:sym typeface="Wingdings" panose="05000000000000000000" pitchFamily="2" charset="2"/>
              </a:rPr>
              <a:t> A – Z</a:t>
            </a:r>
            <a:br>
              <a:rPr lang="de-CH" sz="2800" b="1" dirty="0">
                <a:solidFill>
                  <a:srgbClr val="B60032"/>
                </a:solidFill>
                <a:sym typeface="Wingdings" panose="05000000000000000000" pitchFamily="2" charset="2"/>
              </a:rPr>
            </a:br>
            <a:r>
              <a:rPr lang="de-CH" sz="2800" b="1" dirty="0">
                <a:solidFill>
                  <a:srgbClr val="B60032"/>
                </a:solidFill>
                <a:sym typeface="Wingdings" panose="05000000000000000000" pitchFamily="2" charset="2"/>
              </a:rPr>
              <a:t> Downloads und Links</a:t>
            </a:r>
            <a:endParaRPr lang="de-CH" sz="24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 1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191"/>
            <a:ext cx="1764792" cy="5425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CF8C425-8D11-6D6A-ACDF-D6AC42571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12976"/>
            <a:ext cx="1593373" cy="159337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C4276A-DD72-ADED-A86C-B2D191073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836712"/>
            <a:ext cx="7931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4200779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7380" y="1556792"/>
            <a:ext cx="8003232" cy="4536504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Begrüssung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Umgang mit Check 5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Übertritt Oberstufe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Informationen der Schulleitung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b="1" dirty="0">
                <a:solidFill>
                  <a:srgbClr val="B60032"/>
                </a:solidFill>
              </a:rPr>
              <a:t>Individueller Teil der Klassenlehrpersonen</a:t>
            </a:r>
          </a:p>
          <a:p>
            <a:pPr marL="0" indent="0">
              <a:spcBef>
                <a:spcPts val="1800"/>
              </a:spcBef>
              <a:buNone/>
            </a:pPr>
            <a:endParaRPr lang="de-CH" sz="24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60119" y="332656"/>
            <a:ext cx="79312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600" b="1" dirty="0">
                <a:solidFill>
                  <a:srgbClr val="B60032"/>
                </a:solidFill>
              </a:rPr>
              <a:t>Ablauf</a:t>
            </a:r>
            <a:endParaRPr lang="de-DE" sz="3600" b="1" i="1" dirty="0">
              <a:solidFill>
                <a:srgbClr val="B6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324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7380" y="1556792"/>
            <a:ext cx="8003232" cy="4536504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Begrüssung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b="1" dirty="0">
                <a:solidFill>
                  <a:srgbClr val="B60032"/>
                </a:solidFill>
              </a:rPr>
              <a:t>Informationen der Schulleitung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Umgang mit Check 5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Übertritt Oberstufe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Individueller Teil der Klassenlehrpersonen</a:t>
            </a:r>
          </a:p>
          <a:p>
            <a:pPr marL="0" indent="0">
              <a:spcBef>
                <a:spcPts val="1800"/>
              </a:spcBef>
              <a:buNone/>
            </a:pPr>
            <a:endParaRPr lang="de-CH" sz="24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60119" y="332656"/>
            <a:ext cx="79312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600" b="1" dirty="0">
                <a:solidFill>
                  <a:srgbClr val="B60032"/>
                </a:solidFill>
              </a:rPr>
              <a:t>Ablauf</a:t>
            </a:r>
            <a:endParaRPr lang="de-DE" sz="3600" b="1" i="1" dirty="0">
              <a:solidFill>
                <a:srgbClr val="B6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613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198481FD-AEAB-B3D1-2FC3-06DF2C343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16632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Informationen der Schulleitung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25E7ED5-E187-021B-51F5-7B93B66C4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704" y="1279860"/>
            <a:ext cx="5817296" cy="557814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1408672"/>
            <a:ext cx="432196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de-CH" sz="2000" dirty="0">
                <a:solidFill>
                  <a:schemeClr val="tx1"/>
                </a:solidFill>
              </a:rPr>
              <a:t>Schulraumplanung umgesetzt</a:t>
            </a:r>
            <a:endParaRPr lang="de-DE" sz="2800" b="1" dirty="0">
              <a:solidFill>
                <a:srgbClr val="B60032"/>
              </a:solidFill>
            </a:endParaRPr>
          </a:p>
          <a:p>
            <a:pPr marL="457200" indent="-4572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de-CH" sz="2000" dirty="0">
                <a:solidFill>
                  <a:schemeClr val="tx1"/>
                </a:solidFill>
              </a:rPr>
              <a:t>Zahlen zur Schule</a:t>
            </a:r>
          </a:p>
          <a:p>
            <a:pPr marL="457200" indent="-4572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de-CH" sz="2000" dirty="0">
                <a:solidFill>
                  <a:schemeClr val="tx1"/>
                </a:solidFill>
              </a:rPr>
              <a:t>Kontakt Schulbüro</a:t>
            </a:r>
          </a:p>
        </p:txBody>
      </p:sp>
    </p:spTree>
    <p:extLst>
      <p:ext uri="{BB962C8B-B14F-4D97-AF65-F5344CB8AC3E}">
        <p14:creationId xmlns:p14="http://schemas.microsoft.com/office/powerpoint/2010/main" val="40119280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7380" y="1556792"/>
            <a:ext cx="8003232" cy="4536504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Begrüssung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Informationen der Schulleitung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b="1" dirty="0">
                <a:solidFill>
                  <a:srgbClr val="B60032"/>
                </a:solidFill>
              </a:rPr>
              <a:t>Umgang mit Check 5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Übertritt Oberstufe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de-CH" sz="2400" dirty="0"/>
              <a:t>Individueller Teil der Klassenlehrpersonen</a:t>
            </a:r>
          </a:p>
          <a:p>
            <a:pPr marL="0" indent="0">
              <a:spcBef>
                <a:spcPts val="1800"/>
              </a:spcBef>
              <a:buNone/>
            </a:pPr>
            <a:endParaRPr lang="de-CH" sz="24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60119" y="332656"/>
            <a:ext cx="79312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600" b="1" dirty="0">
                <a:solidFill>
                  <a:srgbClr val="B60032"/>
                </a:solidFill>
              </a:rPr>
              <a:t>Ablauf</a:t>
            </a:r>
            <a:endParaRPr lang="de-DE" sz="3600" b="1" i="1" dirty="0">
              <a:solidFill>
                <a:srgbClr val="B6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84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i="1" dirty="0">
                <a:solidFill>
                  <a:srgbClr val="B60032"/>
                </a:solidFill>
              </a:rPr>
              <a:t>Check 5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Ziele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1772816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41338" indent="-541338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800" dirty="0">
                <a:sym typeface="Wingdings"/>
              </a:rPr>
              <a:t>Checks und Aufgabensammlung sind Instrumente zur individuellen Standortbestimmung.</a:t>
            </a:r>
          </a:p>
          <a:p>
            <a:pPr marL="541338" indent="-541338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800" dirty="0">
                <a:sym typeface="Wingdings"/>
              </a:rPr>
              <a:t>Sie bilden eine Grundlage zur gezielten Förderung der Schülerinnen und Schüler.</a:t>
            </a:r>
          </a:p>
          <a:p>
            <a:pPr marL="541338" indent="-541338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800" dirty="0">
                <a:sym typeface="Wingdings"/>
              </a:rPr>
              <a:t>Sie dienen der Weiterentwicklung eines wirkungsvollen Unterrichts.</a:t>
            </a:r>
          </a:p>
          <a:p>
            <a:pPr marL="2506663" indent="-2506663" algn="l">
              <a:spcBef>
                <a:spcPts val="1200"/>
              </a:spcBef>
            </a:pPr>
            <a:endParaRPr lang="de-CH" sz="28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104882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2400" b="1" i="1" dirty="0">
                <a:solidFill>
                  <a:srgbClr val="B60032"/>
                </a:solidFill>
              </a:rPr>
              <a:t>Check 5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Abgrenzung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1772816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41338" indent="-541338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800" dirty="0">
                <a:sym typeface="Wingdings"/>
              </a:rPr>
              <a:t>Sind keine Klassenprüfungen.</a:t>
            </a:r>
          </a:p>
          <a:p>
            <a:pPr marL="541338" indent="-541338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800" dirty="0">
                <a:sym typeface="Wingdings"/>
              </a:rPr>
              <a:t>Basieren nicht auf dem unmittelbaren Unterricht in der Klasse.</a:t>
            </a:r>
          </a:p>
          <a:p>
            <a:pPr marL="541338" indent="-541338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800" dirty="0">
                <a:sym typeface="Wingdings"/>
              </a:rPr>
              <a:t>Check-Ergebnisse werden nicht benotet.</a:t>
            </a:r>
          </a:p>
          <a:p>
            <a:pPr marL="541338" indent="-541338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800" dirty="0">
                <a:sym typeface="Wingdings"/>
              </a:rPr>
              <a:t>Check-Ergebnisse fliessen nicht in die Zeugnisse ein.</a:t>
            </a:r>
          </a:p>
          <a:p>
            <a:pPr marL="2506663" indent="-2506663" algn="l">
              <a:spcBef>
                <a:spcPts val="1200"/>
              </a:spcBef>
            </a:pPr>
            <a:endParaRPr lang="de-CH" sz="28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44396662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2400" b="1" i="1" dirty="0">
                <a:solidFill>
                  <a:srgbClr val="B60032"/>
                </a:solidFill>
              </a:rPr>
              <a:t>Check 5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Umgang mit Resultaten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1547374"/>
            <a:ext cx="81369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de-CH" sz="2400" dirty="0">
                <a:sym typeface="Wingdings"/>
              </a:rPr>
              <a:t>Die Veröffentlichung von Testergebnissen, die Rückschlüsse auf einzelne Schülerinnen und Schüler, Lehrpersonen und Schulen ermöglichen, ist unzulässig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18099"/>
              </p:ext>
            </p:extLst>
          </p:nvPr>
        </p:nvGraphicFramePr>
        <p:xfrm>
          <a:off x="827584" y="2987534"/>
          <a:ext cx="7884368" cy="397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890232281"/>
                    </a:ext>
                  </a:extLst>
                </a:gridCol>
                <a:gridCol w="5868144">
                  <a:extLst>
                    <a:ext uri="{9D8B030D-6E8A-4147-A177-3AD203B41FA5}">
                      <a16:colId xmlns:a16="http://schemas.microsoft.com/office/drawing/2014/main" val="111118003"/>
                    </a:ext>
                  </a:extLst>
                </a:gridCol>
              </a:tblGrid>
              <a:tr h="898341">
                <a:tc>
                  <a:txBody>
                    <a:bodyPr/>
                    <a:lstStyle/>
                    <a:p>
                      <a:r>
                        <a:rPr lang="de-CH" sz="2000" b="1" dirty="0">
                          <a:solidFill>
                            <a:schemeClr val="tx1"/>
                          </a:solidFill>
                          <a:sym typeface="Wingdings"/>
                        </a:rPr>
                        <a:t>Schülerin, bzw. Schüler und Eltern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1" i="1" dirty="0">
                          <a:solidFill>
                            <a:schemeClr val="tx1"/>
                          </a:solidFill>
                        </a:rPr>
                        <a:t>Fördergespräch</a:t>
                      </a:r>
                      <a:r>
                        <a:rPr lang="de-CH" sz="2000" b="1" i="1" baseline="0" dirty="0">
                          <a:solidFill>
                            <a:schemeClr val="tx1"/>
                          </a:solidFill>
                        </a:rPr>
                        <a:t> (mündlich) mit </a:t>
                      </a:r>
                      <a:r>
                        <a:rPr lang="de-CH" sz="2000" b="1" i="1" baseline="0" dirty="0" err="1">
                          <a:solidFill>
                            <a:schemeClr val="tx1"/>
                          </a:solidFill>
                        </a:rPr>
                        <a:t>SuS</a:t>
                      </a:r>
                      <a:endParaRPr lang="de-CH" sz="20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sz="2000" b="1" dirty="0">
                          <a:solidFill>
                            <a:schemeClr val="tx1"/>
                          </a:solidFill>
                        </a:rPr>
                        <a:t>Individuelle Resultate</a:t>
                      </a:r>
                      <a:r>
                        <a:rPr lang="de-CH" sz="2000" b="1" baseline="0" dirty="0">
                          <a:solidFill>
                            <a:schemeClr val="tx1"/>
                          </a:solidFill>
                        </a:rPr>
                        <a:t> der Schülerin/des Schülers schriftlich an Eltern (Dossier)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432114"/>
                  </a:ext>
                </a:extLst>
              </a:tr>
              <a:tr h="1140893"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</a:rPr>
                        <a:t>Lehrperson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i="1" dirty="0">
                          <a:solidFill>
                            <a:schemeClr val="tx1"/>
                          </a:solidFill>
                        </a:rPr>
                        <a:t>Digitaler</a:t>
                      </a:r>
                      <a:r>
                        <a:rPr lang="de-CH" sz="1600" b="0" i="1" baseline="0" dirty="0">
                          <a:solidFill>
                            <a:schemeClr val="tx1"/>
                          </a:solidFill>
                        </a:rPr>
                        <a:t> Zugang</a:t>
                      </a:r>
                      <a:br>
                        <a:rPr lang="de-CH" sz="1600" b="0" i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CH" sz="1600" b="0" baseline="0" dirty="0">
                          <a:solidFill>
                            <a:schemeClr val="tx1"/>
                          </a:solidFill>
                        </a:rPr>
                        <a:t>Ergebnisse der einzelnen </a:t>
                      </a:r>
                      <a:r>
                        <a:rPr lang="de-CH" sz="1600" b="0" baseline="0" dirty="0" err="1">
                          <a:solidFill>
                            <a:schemeClr val="tx1"/>
                          </a:solidFill>
                        </a:rPr>
                        <a:t>SuS</a:t>
                      </a:r>
                      <a:br>
                        <a:rPr lang="de-CH" sz="16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CH" sz="1600" b="0" baseline="0" dirty="0">
                          <a:solidFill>
                            <a:schemeClr val="tx1"/>
                          </a:solidFill>
                        </a:rPr>
                        <a:t>Gesamtergebnis der Klasse im Vergleich zu allen Schulen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663613"/>
                  </a:ext>
                </a:extLst>
              </a:tr>
              <a:tr h="932892"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</a:rPr>
                        <a:t>Schulleitung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i="1" dirty="0">
                          <a:solidFill>
                            <a:schemeClr val="tx1"/>
                          </a:solidFill>
                        </a:rPr>
                        <a:t>Digitaler Zugang</a:t>
                      </a:r>
                      <a:br>
                        <a:rPr lang="de-CH" sz="1600" b="0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CH" sz="1600" b="0" dirty="0">
                          <a:solidFill>
                            <a:schemeClr val="tx1"/>
                          </a:solidFill>
                        </a:rPr>
                        <a:t>Klassenergebnisse und Gesamtergebnis der Schule im Vergleich</a:t>
                      </a:r>
                      <a:r>
                        <a:rPr lang="de-CH" sz="1600" b="0" baseline="0" dirty="0">
                          <a:solidFill>
                            <a:schemeClr val="tx1"/>
                          </a:solidFill>
                        </a:rPr>
                        <a:t> aller Schulen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8200"/>
                  </a:ext>
                </a:extLst>
              </a:tr>
              <a:tr h="898341"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</a:rPr>
                        <a:t>Gemeinderat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i="1" dirty="0">
                          <a:solidFill>
                            <a:schemeClr val="tx1"/>
                          </a:solidFill>
                        </a:rPr>
                        <a:t>Schriftlich</a:t>
                      </a:r>
                      <a:br>
                        <a:rPr lang="de-CH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CH" sz="1600" b="0" dirty="0">
                          <a:solidFill>
                            <a:schemeClr val="tx1"/>
                          </a:solidFill>
                        </a:rPr>
                        <a:t>Gesamtergebnis der Schule im Vergleich aller Schulen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74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5797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5536" y="0"/>
            <a:ext cx="0" cy="6858000"/>
          </a:xfrm>
          <a:prstGeom prst="line">
            <a:avLst/>
          </a:prstGeom>
          <a:ln w="76200">
            <a:solidFill>
              <a:srgbClr val="B6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32656"/>
            <a:ext cx="7931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2400" b="1" i="1" dirty="0">
                <a:solidFill>
                  <a:srgbClr val="B60032"/>
                </a:solidFill>
              </a:rPr>
              <a:t>Check 5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444500" algn="l"/>
              </a:tabLst>
            </a:pPr>
            <a:r>
              <a:rPr lang="de-CH" sz="3200" b="1" dirty="0">
                <a:solidFill>
                  <a:srgbClr val="B60032"/>
                </a:solidFill>
              </a:rPr>
              <a:t>Links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576" y="1700808"/>
            <a:ext cx="81369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41338" indent="-541338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800" dirty="0">
                <a:sym typeface="Wingdings"/>
              </a:rPr>
              <a:t>Allgemeine Informationen</a:t>
            </a:r>
            <a:br>
              <a:rPr lang="de-CH" sz="2800" i="1" dirty="0">
                <a:sym typeface="Wingdings"/>
              </a:rPr>
            </a:br>
            <a:r>
              <a:rPr lang="de-CH" sz="2800" dirty="0">
                <a:sym typeface="Wingdings"/>
                <a:hlinkClick r:id="rId2"/>
              </a:rPr>
              <a:t>www.check-dein-wissen.ch</a:t>
            </a:r>
            <a:endParaRPr lang="en-US" sz="2400" i="1" dirty="0">
              <a:sym typeface="Wingdings" panose="05000000000000000000" pitchFamily="2" charset="2"/>
            </a:endParaRPr>
          </a:p>
          <a:p>
            <a:pPr marL="541338" indent="-541338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800" dirty="0">
                <a:sym typeface="Wingdings"/>
              </a:rPr>
              <a:t>Broschüre Elterninformation (</a:t>
            </a:r>
            <a:r>
              <a:rPr lang="de-CH" sz="2800" dirty="0" err="1">
                <a:sym typeface="Wingdings"/>
              </a:rPr>
              <a:t>download</a:t>
            </a:r>
            <a:r>
              <a:rPr lang="de-CH" sz="2800" dirty="0">
                <a:sym typeface="Wingdings"/>
              </a:rPr>
              <a:t>)</a:t>
            </a:r>
            <a:br>
              <a:rPr lang="de-CH" sz="2800" dirty="0">
                <a:sym typeface="Wingdings"/>
              </a:rPr>
            </a:br>
            <a:r>
              <a:rPr lang="de-CH" sz="2800" dirty="0">
                <a:sym typeface="Wingdings"/>
                <a:hlinkClick r:id="rId3"/>
              </a:rPr>
              <a:t>www.ag.ch/Leistungstests</a:t>
            </a:r>
            <a:endParaRPr lang="en-US" sz="2400" i="1" dirty="0">
              <a:sym typeface="Wingdings" panose="05000000000000000000" pitchFamily="2" charset="2"/>
            </a:endParaRPr>
          </a:p>
          <a:p>
            <a:pPr marL="541338" indent="-541338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800" dirty="0">
                <a:sym typeface="Wingdings" panose="05000000000000000000" pitchFamily="2" charset="2"/>
              </a:rPr>
              <a:t>Übungssammlung</a:t>
            </a:r>
            <a:br>
              <a:rPr lang="de-CH" sz="2800" i="1" dirty="0">
                <a:sym typeface="Wingdings" panose="05000000000000000000" pitchFamily="2" charset="2"/>
              </a:rPr>
            </a:br>
            <a:r>
              <a:rPr lang="de-CH" sz="2800" dirty="0">
                <a:sym typeface="Wingdings"/>
                <a:hlinkClick r:id="rId4"/>
              </a:rPr>
              <a:t>www.mindsteps.ch</a:t>
            </a:r>
            <a:endParaRPr lang="de-CH" sz="28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2486896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803</Words>
  <Application>Microsoft Office PowerPoint</Application>
  <PresentationFormat>Bildschirmpräsentation (4:3)</PresentationFormat>
  <Paragraphs>196</Paragraphs>
  <Slides>23</Slides>
  <Notes>11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Standarddesign</vt:lpstr>
      <vt:lpstr>Herzlich willkommen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www.schule-ennetbaden.ch    A – Z  Downloads und Links</vt:lpstr>
      <vt:lpstr>PowerPoint-Präsentation</vt:lpstr>
    </vt:vector>
  </TitlesOfParts>
  <Company>Schulen Wettingen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Drei Schritte zur geleiteten Schule</dc:title>
  <dc:creator>Schulen Wettingen</dc:creator>
  <cp:lastModifiedBy>Ivo Lamparter</cp:lastModifiedBy>
  <cp:revision>229</cp:revision>
  <cp:lastPrinted>2022-09-07T16:38:08Z</cp:lastPrinted>
  <dcterms:created xsi:type="dcterms:W3CDTF">2008-09-16T05:46:50Z</dcterms:created>
  <dcterms:modified xsi:type="dcterms:W3CDTF">2024-08-27T16:43:49Z</dcterms:modified>
</cp:coreProperties>
</file>