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2.xml" ContentType="application/inkml+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359" r:id="rId5"/>
    <p:sldId id="447" r:id="rId6"/>
    <p:sldId id="587" r:id="rId7"/>
    <p:sldId id="588" r:id="rId8"/>
    <p:sldId id="593" r:id="rId9"/>
    <p:sldId id="603" r:id="rId10"/>
    <p:sldId id="594" r:id="rId11"/>
    <p:sldId id="595" r:id="rId12"/>
    <p:sldId id="596" r:id="rId13"/>
    <p:sldId id="598" r:id="rId14"/>
    <p:sldId id="583" r:id="rId15"/>
    <p:sldId id="358" r:id="rId16"/>
    <p:sldId id="601" r:id="rId17"/>
    <p:sldId id="599" r:id="rId18"/>
    <p:sldId id="600" r:id="rId19"/>
    <p:sldId id="602" r:id="rId20"/>
    <p:sldId id="604" r:id="rId21"/>
    <p:sldId id="430" r:id="rId22"/>
  </p:sldIdLst>
  <p:sldSz cx="9144000" cy="6858000" type="screen4x3"/>
  <p:notesSz cx="6811963" cy="9942513"/>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0032"/>
    <a:srgbClr val="D70042"/>
    <a:srgbClr val="0066FF"/>
    <a:srgbClr val="00CC00"/>
    <a:srgbClr val="33CCFF"/>
    <a:srgbClr val="00FFFF"/>
    <a:srgbClr val="99FF99"/>
    <a:srgbClr val="33CC33"/>
    <a:srgbClr val="FF33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6A2304-40C0-4693-84B5-CA82ACC6A640}" v="242" dt="2021-05-28T08:06:03.860"/>
    <p1510:client id="{235E4FCB-01E6-4EF9-904A-299403105E66}" v="131" dt="2021-06-01T06:24:43.838"/>
    <p1510:client id="{3E6B92E4-5FB6-4A78-A07D-B11A958C14A1}" v="40" dt="2021-05-25T12:03:46.124"/>
    <p1510:client id="{49AC1442-628B-4806-BF3E-3DCC861CD223}" v="45" dt="2021-06-07T11:08:20.207"/>
    <p1510:client id="{67DBEAC0-1568-423B-A305-CF2E9076EB93}" v="12" dt="2021-05-27T15:44:30.499"/>
    <p1510:client id="{76494F5E-BBE4-4FE1-9203-CCFAA4B7C393}" v="56" dt="2021-05-28T08:17:24.163"/>
    <p1510:client id="{E0054DA8-2A9F-4FE8-A814-9E31BA52FA26}" v="318" dt="2021-06-07T13:25:32.63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990" autoAdjust="0"/>
    <p:restoredTop sz="86401" autoAdjust="0"/>
  </p:normalViewPr>
  <p:slideViewPr>
    <p:cSldViewPr>
      <p:cViewPr varScale="1">
        <p:scale>
          <a:sx n="92" d="100"/>
          <a:sy n="92" d="100"/>
        </p:scale>
        <p:origin x="1014"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0"/>
            <a:ext cx="2952593" cy="497682"/>
          </a:xfrm>
          <a:prstGeom prst="rect">
            <a:avLst/>
          </a:prstGeom>
        </p:spPr>
        <p:txBody>
          <a:bodyPr vert="horz" lIns="91589" tIns="45795" rIns="91589" bIns="45795" rtlCol="0"/>
          <a:lstStyle>
            <a:lvl1pPr algn="l">
              <a:defRPr sz="1200"/>
            </a:lvl1pPr>
          </a:lstStyle>
          <a:p>
            <a:endParaRPr lang="de-DE"/>
          </a:p>
        </p:txBody>
      </p:sp>
      <p:sp>
        <p:nvSpPr>
          <p:cNvPr id="3" name="Datumsplatzhalter 2"/>
          <p:cNvSpPr>
            <a:spLocks noGrp="1"/>
          </p:cNvSpPr>
          <p:nvPr>
            <p:ph type="dt" sz="quarter" idx="1"/>
          </p:nvPr>
        </p:nvSpPr>
        <p:spPr>
          <a:xfrm>
            <a:off x="3857781" y="0"/>
            <a:ext cx="2952593" cy="497682"/>
          </a:xfrm>
          <a:prstGeom prst="rect">
            <a:avLst/>
          </a:prstGeom>
        </p:spPr>
        <p:txBody>
          <a:bodyPr vert="horz" lIns="91589" tIns="45795" rIns="91589" bIns="45795" rtlCol="0"/>
          <a:lstStyle>
            <a:lvl1pPr algn="r">
              <a:defRPr sz="1200"/>
            </a:lvl1pPr>
          </a:lstStyle>
          <a:p>
            <a:fld id="{79CF03E1-6E7C-8C42-8CED-BF9B0EF00E74}" type="datetimeFigureOut">
              <a:rPr lang="de-DE" smtClean="0"/>
              <a:t>03.09.2024</a:t>
            </a:fld>
            <a:endParaRPr lang="de-DE"/>
          </a:p>
        </p:txBody>
      </p:sp>
      <p:sp>
        <p:nvSpPr>
          <p:cNvPr id="4" name="Fußzeilenplatzhalter 3"/>
          <p:cNvSpPr>
            <a:spLocks noGrp="1"/>
          </p:cNvSpPr>
          <p:nvPr>
            <p:ph type="ftr" sz="quarter" idx="2"/>
          </p:nvPr>
        </p:nvSpPr>
        <p:spPr>
          <a:xfrm>
            <a:off x="1" y="9443242"/>
            <a:ext cx="2952593" cy="497681"/>
          </a:xfrm>
          <a:prstGeom prst="rect">
            <a:avLst/>
          </a:prstGeom>
        </p:spPr>
        <p:txBody>
          <a:bodyPr vert="horz" lIns="91589" tIns="45795" rIns="91589" bIns="45795" rtlCol="0" anchor="b"/>
          <a:lstStyle>
            <a:lvl1pPr algn="l">
              <a:defRPr sz="1200"/>
            </a:lvl1pPr>
          </a:lstStyle>
          <a:p>
            <a:endParaRPr lang="de-DE"/>
          </a:p>
        </p:txBody>
      </p:sp>
      <p:sp>
        <p:nvSpPr>
          <p:cNvPr id="5" name="Foliennummernplatzhalter 4"/>
          <p:cNvSpPr>
            <a:spLocks noGrp="1"/>
          </p:cNvSpPr>
          <p:nvPr>
            <p:ph type="sldNum" sz="quarter" idx="3"/>
          </p:nvPr>
        </p:nvSpPr>
        <p:spPr>
          <a:xfrm>
            <a:off x="3857781" y="9443242"/>
            <a:ext cx="2952593" cy="497681"/>
          </a:xfrm>
          <a:prstGeom prst="rect">
            <a:avLst/>
          </a:prstGeom>
        </p:spPr>
        <p:txBody>
          <a:bodyPr vert="horz" lIns="91589" tIns="45795" rIns="91589" bIns="45795" rtlCol="0" anchor="b"/>
          <a:lstStyle>
            <a:lvl1pPr algn="r">
              <a:defRPr sz="1200"/>
            </a:lvl1pPr>
          </a:lstStyle>
          <a:p>
            <a:fld id="{29B70F69-B71D-744E-926F-C72615221F86}" type="slidenum">
              <a:rPr lang="de-DE" smtClean="0"/>
              <a:t>‹Nr.›</a:t>
            </a:fld>
            <a:endParaRPr lang="de-DE"/>
          </a:p>
        </p:txBody>
      </p:sp>
    </p:spTree>
    <p:extLst>
      <p:ext uri="{BB962C8B-B14F-4D97-AF65-F5344CB8AC3E}">
        <p14:creationId xmlns:p14="http://schemas.microsoft.com/office/powerpoint/2010/main" val="167276805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1T06:44:06.542"/>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1 24575,'0'71'0,"0"-2"0,0 2 0,0-1 0,0 1 0,1-4 0,-1 5 0,1 3 0,-1-1 0,1-2 0,0-5 0,0-7 0,2 15 0,0-8 0,0 2 0,-2 1 0,1 4 0,-1 0 0,1-9 0,1-8 0,-2-5 0,2-7 0,0-3 0,0-3 0,5 34 0,0-2 0,-1-14 0,-1-12 0,-5 4 0,6-7 0,-2-13 0,-4 1 0,4-16 0,-5 4 0,0-6 0,0 0 0,5 0 0,-3-5 0,3-2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3T13:01:20.260"/>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1 24575,'0'71'0,"0"-2"0,0 2 0,0-1 0,0 1 0,1-4 0,-1 5 0,1 3 0,-1-1 0,1-2 0,0-5 0,0-7 0,2 15 0,0-8 0,0 2 0,-2 1 0,1 4 0,-1 0 0,1-9 0,1-8 0,-2-5 0,2-7 0,0-3 0,0-3 0,5 34 0,0-2 0,-1-14 0,-1-12 0,-5 4 0,6-7 0,-2-13 0,-4 1 0,4-16 0,-5 4 0,0-6 0,0 0 0,5 0 0,-3-5 0,3-2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52593" cy="497682"/>
          </a:xfrm>
          <a:prstGeom prst="rect">
            <a:avLst/>
          </a:prstGeom>
        </p:spPr>
        <p:txBody>
          <a:bodyPr vert="horz" lIns="91589" tIns="45795" rIns="91589" bIns="45795" rtlCol="0"/>
          <a:lstStyle>
            <a:lvl1pPr algn="l">
              <a:defRPr sz="1200"/>
            </a:lvl1pPr>
          </a:lstStyle>
          <a:p>
            <a:endParaRPr lang="en-US"/>
          </a:p>
        </p:txBody>
      </p:sp>
      <p:sp>
        <p:nvSpPr>
          <p:cNvPr id="3" name="Datumsplatzhalter 2"/>
          <p:cNvSpPr>
            <a:spLocks noGrp="1"/>
          </p:cNvSpPr>
          <p:nvPr>
            <p:ph type="dt" idx="1"/>
          </p:nvPr>
        </p:nvSpPr>
        <p:spPr>
          <a:xfrm>
            <a:off x="3857781" y="0"/>
            <a:ext cx="2952593" cy="497682"/>
          </a:xfrm>
          <a:prstGeom prst="rect">
            <a:avLst/>
          </a:prstGeom>
        </p:spPr>
        <p:txBody>
          <a:bodyPr vert="horz" lIns="91589" tIns="45795" rIns="91589" bIns="45795" rtlCol="0"/>
          <a:lstStyle>
            <a:lvl1pPr algn="r">
              <a:defRPr sz="1200"/>
            </a:lvl1pPr>
          </a:lstStyle>
          <a:p>
            <a:fld id="{923CC143-E965-4057-B1F4-AEABB3E15EC9}" type="datetimeFigureOut">
              <a:rPr lang="en-US" smtClean="0"/>
              <a:t>9/3/2024</a:t>
            </a:fld>
            <a:endParaRPr lang="en-US"/>
          </a:p>
        </p:txBody>
      </p:sp>
      <p:sp>
        <p:nvSpPr>
          <p:cNvPr id="4" name="Folienbildplatzhalter 3"/>
          <p:cNvSpPr>
            <a:spLocks noGrp="1" noRot="1" noChangeAspect="1"/>
          </p:cNvSpPr>
          <p:nvPr>
            <p:ph type="sldImg" idx="2"/>
          </p:nvPr>
        </p:nvSpPr>
        <p:spPr>
          <a:xfrm>
            <a:off x="1169988" y="1243013"/>
            <a:ext cx="4471987" cy="3354387"/>
          </a:xfrm>
          <a:prstGeom prst="rect">
            <a:avLst/>
          </a:prstGeom>
          <a:noFill/>
          <a:ln w="12700">
            <a:solidFill>
              <a:prstClr val="black"/>
            </a:solidFill>
          </a:ln>
        </p:spPr>
        <p:txBody>
          <a:bodyPr vert="horz" lIns="91589" tIns="45795" rIns="91589" bIns="45795" rtlCol="0" anchor="ctr"/>
          <a:lstStyle/>
          <a:p>
            <a:endParaRPr lang="en-US"/>
          </a:p>
        </p:txBody>
      </p:sp>
      <p:sp>
        <p:nvSpPr>
          <p:cNvPr id="5" name="Notizenplatzhalter 4"/>
          <p:cNvSpPr>
            <a:spLocks noGrp="1"/>
          </p:cNvSpPr>
          <p:nvPr>
            <p:ph type="body" sz="quarter" idx="3"/>
          </p:nvPr>
        </p:nvSpPr>
        <p:spPr>
          <a:xfrm>
            <a:off x="680879" y="4784429"/>
            <a:ext cx="5450207" cy="3914675"/>
          </a:xfrm>
          <a:prstGeom prst="rect">
            <a:avLst/>
          </a:prstGeom>
        </p:spPr>
        <p:txBody>
          <a:bodyPr vert="horz" lIns="91589" tIns="45795" rIns="91589" bIns="45795"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1" y="9444831"/>
            <a:ext cx="2952593" cy="497682"/>
          </a:xfrm>
          <a:prstGeom prst="rect">
            <a:avLst/>
          </a:prstGeom>
        </p:spPr>
        <p:txBody>
          <a:bodyPr vert="horz" lIns="91589" tIns="45795" rIns="91589" bIns="45795" rtlCol="0" anchor="b"/>
          <a:lstStyle>
            <a:lvl1pPr algn="l">
              <a:defRPr sz="1200"/>
            </a:lvl1pPr>
          </a:lstStyle>
          <a:p>
            <a:endParaRPr lang="en-US"/>
          </a:p>
        </p:txBody>
      </p:sp>
      <p:sp>
        <p:nvSpPr>
          <p:cNvPr id="7" name="Foliennummernplatzhalter 6"/>
          <p:cNvSpPr>
            <a:spLocks noGrp="1"/>
          </p:cNvSpPr>
          <p:nvPr>
            <p:ph type="sldNum" sz="quarter" idx="5"/>
          </p:nvPr>
        </p:nvSpPr>
        <p:spPr>
          <a:xfrm>
            <a:off x="3857781" y="9444831"/>
            <a:ext cx="2952593" cy="497682"/>
          </a:xfrm>
          <a:prstGeom prst="rect">
            <a:avLst/>
          </a:prstGeom>
        </p:spPr>
        <p:txBody>
          <a:bodyPr vert="horz" lIns="91589" tIns="45795" rIns="91589" bIns="45795" rtlCol="0" anchor="b"/>
          <a:lstStyle>
            <a:lvl1pPr algn="r">
              <a:defRPr sz="1200"/>
            </a:lvl1pPr>
          </a:lstStyle>
          <a:p>
            <a:fld id="{436DE30C-769F-4560-96DA-0BECBFD8565B}" type="slidenum">
              <a:rPr lang="en-US" smtClean="0"/>
              <a:t>‹Nr.›</a:t>
            </a:fld>
            <a:endParaRPr lang="en-US"/>
          </a:p>
        </p:txBody>
      </p:sp>
    </p:spTree>
    <p:extLst>
      <p:ext uri="{BB962C8B-B14F-4D97-AF65-F5344CB8AC3E}">
        <p14:creationId xmlns:p14="http://schemas.microsoft.com/office/powerpoint/2010/main" val="398361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de-CH" dirty="0"/>
              <a:t>Teil (ca. 20 Minuten)</a:t>
            </a:r>
          </a:p>
          <a:p>
            <a:pPr marL="228600" indent="-228600">
              <a:buAutoNum type="arabicPeriod"/>
            </a:pPr>
            <a:r>
              <a:rPr lang="de-CH" dirty="0"/>
              <a:t>Teil bei KLP</a:t>
            </a:r>
          </a:p>
        </p:txBody>
      </p:sp>
      <p:sp>
        <p:nvSpPr>
          <p:cNvPr id="4" name="Foliennummernplatzhalter 3"/>
          <p:cNvSpPr>
            <a:spLocks noGrp="1"/>
          </p:cNvSpPr>
          <p:nvPr>
            <p:ph type="sldNum" sz="quarter" idx="5"/>
          </p:nvPr>
        </p:nvSpPr>
        <p:spPr/>
        <p:txBody>
          <a:bodyPr/>
          <a:lstStyle/>
          <a:p>
            <a:fld id="{436DE30C-769F-4560-96DA-0BECBFD8565B}" type="slidenum">
              <a:rPr lang="en-US" smtClean="0"/>
              <a:t>1</a:t>
            </a:fld>
            <a:endParaRPr lang="en-US"/>
          </a:p>
        </p:txBody>
      </p:sp>
    </p:spTree>
    <p:extLst>
      <p:ext uri="{BB962C8B-B14F-4D97-AF65-F5344CB8AC3E}">
        <p14:creationId xmlns:p14="http://schemas.microsoft.com/office/powerpoint/2010/main" val="3466464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Kennen</a:t>
            </a:r>
            <a:r>
              <a:rPr lang="en-US" dirty="0"/>
              <a:t> Sie </a:t>
            </a:r>
            <a:r>
              <a:rPr lang="en-US" dirty="0">
                <a:sym typeface="Wingdings" panose="05000000000000000000" pitchFamily="2" charset="2"/>
              </a:rPr>
              <a:t> 3. </a:t>
            </a:r>
            <a:r>
              <a:rPr lang="en-US" dirty="0" err="1">
                <a:sym typeface="Wingdings" panose="05000000000000000000" pitchFamily="2" charset="2"/>
              </a:rPr>
              <a:t>Klasse</a:t>
            </a:r>
            <a:endParaRPr lang="en-US" dirty="0"/>
          </a:p>
        </p:txBody>
      </p:sp>
      <p:sp>
        <p:nvSpPr>
          <p:cNvPr id="4" name="Foliennummernplatzhalter 3"/>
          <p:cNvSpPr>
            <a:spLocks noGrp="1"/>
          </p:cNvSpPr>
          <p:nvPr>
            <p:ph type="sldNum" sz="quarter" idx="10"/>
          </p:nvPr>
        </p:nvSpPr>
        <p:spPr/>
        <p:txBody>
          <a:bodyPr/>
          <a:lstStyle/>
          <a:p>
            <a:fld id="{436DE30C-769F-4560-96DA-0BECBFD8565B}" type="slidenum">
              <a:rPr lang="en-US" smtClean="0"/>
              <a:t>10</a:t>
            </a:fld>
            <a:endParaRPr lang="en-US"/>
          </a:p>
        </p:txBody>
      </p:sp>
    </p:spTree>
    <p:extLst>
      <p:ext uri="{BB962C8B-B14F-4D97-AF65-F5344CB8AC3E}">
        <p14:creationId xmlns:p14="http://schemas.microsoft.com/office/powerpoint/2010/main" val="4270728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Note:</a:t>
            </a:r>
          </a:p>
          <a:p>
            <a:r>
              <a:rPr lang="de-DE" dirty="0"/>
              <a:t>Summe aller Beurteilungen (formativ, summativ, Kombination) wird in Note umgewandelt.</a:t>
            </a:r>
          </a:p>
          <a:p>
            <a:r>
              <a:rPr lang="de-DE" dirty="0"/>
              <a:t>Gesamtbeurteilung, die dem Kind gerechter wird</a:t>
            </a:r>
          </a:p>
          <a:p>
            <a:r>
              <a:rPr lang="de-DE" dirty="0"/>
              <a:t>Nicht mehr mathematisches Mittel aller summativen Lernkontrollen</a:t>
            </a:r>
          </a:p>
          <a:p>
            <a:endParaRPr lang="de-CH" dirty="0"/>
          </a:p>
        </p:txBody>
      </p:sp>
      <p:sp>
        <p:nvSpPr>
          <p:cNvPr id="4" name="Foliennummernplatzhalter 3"/>
          <p:cNvSpPr>
            <a:spLocks noGrp="1"/>
          </p:cNvSpPr>
          <p:nvPr>
            <p:ph type="sldNum" sz="quarter" idx="5"/>
          </p:nvPr>
        </p:nvSpPr>
        <p:spPr/>
        <p:txBody>
          <a:bodyPr/>
          <a:lstStyle/>
          <a:p>
            <a:fld id="{436DE30C-769F-4560-96DA-0BECBFD8565B}" type="slidenum">
              <a:rPr lang="en-US" smtClean="0"/>
              <a:t>11</a:t>
            </a:fld>
            <a:endParaRPr lang="en-US"/>
          </a:p>
        </p:txBody>
      </p:sp>
    </p:spTree>
    <p:extLst>
      <p:ext uri="{BB962C8B-B14F-4D97-AF65-F5344CB8AC3E}">
        <p14:creationId xmlns:p14="http://schemas.microsoft.com/office/powerpoint/2010/main" val="3001342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Übertritt OS </a:t>
            </a:r>
            <a:r>
              <a:rPr lang="de-CH" dirty="0">
                <a:sym typeface="Wingdings" panose="05000000000000000000" pitchFamily="2" charset="2"/>
              </a:rPr>
              <a:t> Folie 6. Klasse</a:t>
            </a:r>
            <a:endParaRPr lang="de-CH" dirty="0"/>
          </a:p>
        </p:txBody>
      </p:sp>
      <p:sp>
        <p:nvSpPr>
          <p:cNvPr id="4" name="Foliennummernplatzhalter 3"/>
          <p:cNvSpPr>
            <a:spLocks noGrp="1"/>
          </p:cNvSpPr>
          <p:nvPr>
            <p:ph type="sldNum" sz="quarter" idx="5"/>
          </p:nvPr>
        </p:nvSpPr>
        <p:spPr/>
        <p:txBody>
          <a:bodyPr/>
          <a:lstStyle/>
          <a:p>
            <a:fld id="{436DE30C-769F-4560-96DA-0BECBFD8565B}" type="slidenum">
              <a:rPr lang="en-US" smtClean="0"/>
              <a:t>12</a:t>
            </a:fld>
            <a:endParaRPr lang="en-US"/>
          </a:p>
        </p:txBody>
      </p:sp>
    </p:spTree>
    <p:extLst>
      <p:ext uri="{BB962C8B-B14F-4D97-AF65-F5344CB8AC3E}">
        <p14:creationId xmlns:p14="http://schemas.microsoft.com/office/powerpoint/2010/main" val="3756108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436DE30C-769F-4560-96DA-0BECBFD8565B}" type="slidenum">
              <a:rPr lang="en-US" smtClean="0"/>
              <a:t>17</a:t>
            </a:fld>
            <a:endParaRPr lang="en-US"/>
          </a:p>
        </p:txBody>
      </p:sp>
    </p:spTree>
    <p:extLst>
      <p:ext uri="{BB962C8B-B14F-4D97-AF65-F5344CB8AC3E}">
        <p14:creationId xmlns:p14="http://schemas.microsoft.com/office/powerpoint/2010/main" val="149346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Schülerzahl 317 / 2011 178</a:t>
            </a:r>
            <a:br>
              <a:rPr lang="de-DE" dirty="0"/>
            </a:br>
            <a:r>
              <a:rPr lang="de-DE" dirty="0">
                <a:sym typeface="Wingdings" panose="05000000000000000000" pitchFamily="2" charset="2"/>
              </a:rPr>
              <a:t> leicht rückläufig: Darum auch weniger Ressourcen für individuelle Förderung</a:t>
            </a:r>
          </a:p>
          <a:p>
            <a:endParaRPr lang="de-DE" dirty="0"/>
          </a:p>
          <a:p>
            <a:r>
              <a:rPr lang="de-DE" dirty="0"/>
              <a:t>Bei Anliegen/Fragen/Unverständnis</a:t>
            </a:r>
          </a:p>
          <a:p>
            <a:r>
              <a:rPr lang="de-DE" dirty="0"/>
              <a:t>Lieber zu früh als zu spät nachfragen. Infos aus erster Hand holen.</a:t>
            </a:r>
          </a:p>
          <a:p>
            <a:r>
              <a:rPr lang="de-DE" dirty="0"/>
              <a:t>Fragen zu </a:t>
            </a:r>
            <a:r>
              <a:rPr lang="de-DE" dirty="0" err="1"/>
              <a:t>SuS</a:t>
            </a:r>
            <a:r>
              <a:rPr lang="de-DE" dirty="0"/>
              <a:t>/Klasse: </a:t>
            </a:r>
            <a:r>
              <a:rPr lang="de-DE" dirty="0">
                <a:sym typeface="Wingdings" panose="05000000000000000000" pitchFamily="2" charset="2"/>
              </a:rPr>
              <a:t></a:t>
            </a:r>
            <a:r>
              <a:rPr lang="de-DE" dirty="0"/>
              <a:t> Klassenlehrperson </a:t>
            </a:r>
            <a:br>
              <a:rPr lang="de-DE" dirty="0"/>
            </a:br>
            <a:r>
              <a:rPr lang="de-DE" dirty="0"/>
              <a:t>Schule als Ganzes/keine Lösung bei KLP </a:t>
            </a:r>
            <a:r>
              <a:rPr lang="de-DE" dirty="0">
                <a:sym typeface="Wingdings" panose="05000000000000000000" pitchFamily="2" charset="2"/>
              </a:rPr>
              <a:t> </a:t>
            </a:r>
            <a:r>
              <a:rPr lang="de-DE" dirty="0"/>
              <a:t>SL</a:t>
            </a:r>
          </a:p>
          <a:p>
            <a:endParaRPr lang="de-DE" dirty="0"/>
          </a:p>
          <a:p>
            <a:endParaRPr lang="de-CH" dirty="0"/>
          </a:p>
        </p:txBody>
      </p:sp>
      <p:sp>
        <p:nvSpPr>
          <p:cNvPr id="4" name="Foliennummernplatzhalter 3"/>
          <p:cNvSpPr>
            <a:spLocks noGrp="1"/>
          </p:cNvSpPr>
          <p:nvPr>
            <p:ph type="sldNum" sz="quarter" idx="5"/>
          </p:nvPr>
        </p:nvSpPr>
        <p:spPr/>
        <p:txBody>
          <a:bodyPr/>
          <a:lstStyle/>
          <a:p>
            <a:fld id="{1C804B32-F2B9-4478-9BC9-50629E53F32C}" type="slidenum">
              <a:rPr lang="en-US" smtClean="0"/>
              <a:t>2</a:t>
            </a:fld>
            <a:endParaRPr lang="en-US"/>
          </a:p>
        </p:txBody>
      </p:sp>
    </p:spTree>
    <p:extLst>
      <p:ext uri="{BB962C8B-B14F-4D97-AF65-F5344CB8AC3E}">
        <p14:creationId xmlns:p14="http://schemas.microsoft.com/office/powerpoint/2010/main" val="1616371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973" indent="-228973">
              <a:buAutoNum type="arabicPeriod"/>
            </a:pPr>
            <a:r>
              <a:rPr lang="de-CH" dirty="0"/>
              <a:t>Teil ca. 30 Minuten</a:t>
            </a:r>
          </a:p>
          <a:p>
            <a:r>
              <a:rPr lang="de-CH" dirty="0"/>
              <a:t>Klassenlehrpersonen später kennenlernen (im Klassenzimmer)</a:t>
            </a:r>
          </a:p>
          <a:p>
            <a:endParaRPr lang="en-US" dirty="0"/>
          </a:p>
        </p:txBody>
      </p:sp>
      <p:sp>
        <p:nvSpPr>
          <p:cNvPr id="4" name="Foliennummernplatzhalter 3"/>
          <p:cNvSpPr>
            <a:spLocks noGrp="1"/>
          </p:cNvSpPr>
          <p:nvPr>
            <p:ph type="sldNum" sz="quarter" idx="10"/>
          </p:nvPr>
        </p:nvSpPr>
        <p:spPr/>
        <p:txBody>
          <a:bodyPr/>
          <a:lstStyle/>
          <a:p>
            <a:fld id="{436DE30C-769F-4560-96DA-0BECBFD8565B}" type="slidenum">
              <a:rPr lang="en-US" smtClean="0"/>
              <a:t>3</a:t>
            </a:fld>
            <a:endParaRPr lang="en-US"/>
          </a:p>
        </p:txBody>
      </p:sp>
    </p:spTree>
    <p:extLst>
      <p:ext uri="{BB962C8B-B14F-4D97-AF65-F5344CB8AC3E}">
        <p14:creationId xmlns:p14="http://schemas.microsoft.com/office/powerpoint/2010/main" val="1904373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436DE30C-769F-4560-96DA-0BECBFD8565B}" type="slidenum">
              <a:rPr lang="en-US" smtClean="0"/>
              <a:t>4</a:t>
            </a:fld>
            <a:endParaRPr lang="en-US"/>
          </a:p>
        </p:txBody>
      </p:sp>
    </p:spTree>
    <p:extLst>
      <p:ext uri="{BB962C8B-B14F-4D97-AF65-F5344CB8AC3E}">
        <p14:creationId xmlns:p14="http://schemas.microsoft.com/office/powerpoint/2010/main" val="284417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973" indent="-228973">
              <a:buAutoNum type="arabicPeriod"/>
            </a:pPr>
            <a:r>
              <a:rPr lang="de-CH" dirty="0"/>
              <a:t>Teil ca. 30 Minuten</a:t>
            </a:r>
          </a:p>
          <a:p>
            <a:r>
              <a:rPr lang="de-CH" dirty="0"/>
              <a:t>Klassenlehrpersonen später kennenlernen (im Klassenzimmer)</a:t>
            </a:r>
          </a:p>
          <a:p>
            <a:endParaRPr lang="en-US" dirty="0"/>
          </a:p>
        </p:txBody>
      </p:sp>
      <p:sp>
        <p:nvSpPr>
          <p:cNvPr id="4" name="Foliennummernplatzhalter 3"/>
          <p:cNvSpPr>
            <a:spLocks noGrp="1"/>
          </p:cNvSpPr>
          <p:nvPr>
            <p:ph type="sldNum" sz="quarter" idx="10"/>
          </p:nvPr>
        </p:nvSpPr>
        <p:spPr/>
        <p:txBody>
          <a:bodyPr/>
          <a:lstStyle/>
          <a:p>
            <a:fld id="{436DE30C-769F-4560-96DA-0BECBFD8565B}" type="slidenum">
              <a:rPr lang="en-US" smtClean="0"/>
              <a:t>5</a:t>
            </a:fld>
            <a:endParaRPr lang="en-US"/>
          </a:p>
        </p:txBody>
      </p:sp>
    </p:spTree>
    <p:extLst>
      <p:ext uri="{BB962C8B-B14F-4D97-AF65-F5344CB8AC3E}">
        <p14:creationId xmlns:p14="http://schemas.microsoft.com/office/powerpoint/2010/main" val="165733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36DE30C-769F-4560-96DA-0BECBFD8565B}" type="slidenum">
              <a:rPr lang="en-US" smtClean="0"/>
              <a:t>6</a:t>
            </a:fld>
            <a:endParaRPr lang="en-US"/>
          </a:p>
        </p:txBody>
      </p:sp>
    </p:spTree>
    <p:extLst>
      <p:ext uri="{BB962C8B-B14F-4D97-AF65-F5344CB8AC3E}">
        <p14:creationId xmlns:p14="http://schemas.microsoft.com/office/powerpoint/2010/main" val="3552372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36DE30C-769F-4560-96DA-0BECBFD8565B}" type="slidenum">
              <a:rPr lang="en-US" smtClean="0"/>
              <a:t>7</a:t>
            </a:fld>
            <a:endParaRPr lang="en-US"/>
          </a:p>
        </p:txBody>
      </p:sp>
    </p:spTree>
    <p:extLst>
      <p:ext uri="{BB962C8B-B14F-4D97-AF65-F5344CB8AC3E}">
        <p14:creationId xmlns:p14="http://schemas.microsoft.com/office/powerpoint/2010/main" val="1294517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36DE30C-769F-4560-96DA-0BECBFD8565B}" type="slidenum">
              <a:rPr lang="en-US" smtClean="0"/>
              <a:t>8</a:t>
            </a:fld>
            <a:endParaRPr lang="en-US"/>
          </a:p>
        </p:txBody>
      </p:sp>
    </p:spTree>
    <p:extLst>
      <p:ext uri="{BB962C8B-B14F-4D97-AF65-F5344CB8AC3E}">
        <p14:creationId xmlns:p14="http://schemas.microsoft.com/office/powerpoint/2010/main" val="1497921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36DE30C-769F-4560-96DA-0BECBFD8565B}" type="slidenum">
              <a:rPr lang="en-US" smtClean="0"/>
              <a:t>9</a:t>
            </a:fld>
            <a:endParaRPr lang="en-US"/>
          </a:p>
        </p:txBody>
      </p:sp>
    </p:spTree>
    <p:extLst>
      <p:ext uri="{BB962C8B-B14F-4D97-AF65-F5344CB8AC3E}">
        <p14:creationId xmlns:p14="http://schemas.microsoft.com/office/powerpoint/2010/main" val="3156418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21C9ACF4-E830-46D2-B537-E87389833F1C}" type="slidenum">
              <a:rPr lang="de-DE"/>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5E8B9B4B-581B-4E7C-8FBA-49ED5F709528}" type="slidenum">
              <a:rPr lang="de-DE"/>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42867E62-48C7-4DCD-AF25-B231F314E815}" type="slidenum">
              <a:rPr lang="de-DE"/>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274638"/>
            <a:ext cx="8229600" cy="1143000"/>
          </a:xfrm>
        </p:spPr>
        <p:txBody>
          <a:bodyPr/>
          <a:lstStyle/>
          <a:p>
            <a:r>
              <a:rPr lang="de-DE"/>
              <a:t>Titelmasterformat durch Klicken bearbeiten</a:t>
            </a:r>
          </a:p>
        </p:txBody>
      </p:sp>
      <p:sp>
        <p:nvSpPr>
          <p:cNvPr id="3" name="Inhaltsplatzhalter 2"/>
          <p:cNvSpPr>
            <a:spLocks noGrp="1"/>
          </p:cNvSpPr>
          <p:nvPr>
            <p:ph sz="quarter" idx="1"/>
          </p:nvPr>
        </p:nvSpPr>
        <p:spPr>
          <a:xfrm>
            <a:off x="457200" y="1600200"/>
            <a:ext cx="4038600" cy="2185988"/>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8200" y="1600200"/>
            <a:ext cx="4038600" cy="2185988"/>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57200" y="3938588"/>
            <a:ext cx="4038600" cy="218757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8200" y="3938588"/>
            <a:ext cx="4038600" cy="218757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457200" y="6245225"/>
            <a:ext cx="2133600" cy="476250"/>
          </a:xfrm>
        </p:spPr>
        <p:txBody>
          <a:bodyPr/>
          <a:lstStyle>
            <a:lvl1pPr>
              <a:defRPr/>
            </a:lvl1pPr>
          </a:lstStyle>
          <a:p>
            <a:endParaRPr lang="de-DE"/>
          </a:p>
        </p:txBody>
      </p:sp>
      <p:sp>
        <p:nvSpPr>
          <p:cNvPr id="8" name="Fußzeilenplatzhalter 7"/>
          <p:cNvSpPr>
            <a:spLocks noGrp="1"/>
          </p:cNvSpPr>
          <p:nvPr>
            <p:ph type="ftr" sz="quarter" idx="11"/>
          </p:nvPr>
        </p:nvSpPr>
        <p:spPr>
          <a:xfrm>
            <a:off x="3124200" y="6245225"/>
            <a:ext cx="2895600" cy="476250"/>
          </a:xfrm>
        </p:spPr>
        <p:txBody>
          <a:bodyPr/>
          <a:lstStyle>
            <a:lvl1pPr>
              <a:defRPr/>
            </a:lvl1pPr>
          </a:lstStyle>
          <a:p>
            <a:endParaRPr lang="de-DE"/>
          </a:p>
        </p:txBody>
      </p:sp>
      <p:sp>
        <p:nvSpPr>
          <p:cNvPr id="9" name="Foliennummernplatzhalter 8"/>
          <p:cNvSpPr>
            <a:spLocks noGrp="1"/>
          </p:cNvSpPr>
          <p:nvPr>
            <p:ph type="sldNum" sz="quarter" idx="12"/>
          </p:nvPr>
        </p:nvSpPr>
        <p:spPr>
          <a:xfrm>
            <a:off x="6553200" y="6245225"/>
            <a:ext cx="2133600" cy="476250"/>
          </a:xfrm>
        </p:spPr>
        <p:txBody>
          <a:bodyPr/>
          <a:lstStyle>
            <a:lvl1pPr>
              <a:defRPr/>
            </a:lvl1pPr>
          </a:lstStyle>
          <a:p>
            <a:fld id="{D3EA6F53-6990-49EB-A612-9D236BDC57A4}" type="slidenum">
              <a:rPr lang="de-DE"/>
              <a:pPr/>
              <a:t>‹Nr.›</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p>
        </p:txBody>
      </p:sp>
      <p:sp>
        <p:nvSpPr>
          <p:cNvPr id="3" name="Textplatzhalter 2"/>
          <p:cNvSpPr>
            <a:spLocks noGrp="1"/>
          </p:cNvSpPr>
          <p:nvPr>
            <p:ph type="body" sz="half" idx="1"/>
          </p:nvPr>
        </p:nvSpPr>
        <p:spPr>
          <a:xfrm>
            <a:off x="457200" y="1600200"/>
            <a:ext cx="4038600" cy="45259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57200" y="6245225"/>
            <a:ext cx="2133600" cy="476250"/>
          </a:xfrm>
        </p:spPr>
        <p:txBody>
          <a:bodyPr/>
          <a:lstStyle>
            <a:lvl1pPr>
              <a:defRPr/>
            </a:lvl1pPr>
          </a:lstStyle>
          <a:p>
            <a:endParaRPr lang="de-DE"/>
          </a:p>
        </p:txBody>
      </p:sp>
      <p:sp>
        <p:nvSpPr>
          <p:cNvPr id="6" name="Fußzeilenplatzhalter 5"/>
          <p:cNvSpPr>
            <a:spLocks noGrp="1"/>
          </p:cNvSpPr>
          <p:nvPr>
            <p:ph type="ftr" sz="quarter" idx="11"/>
          </p:nvPr>
        </p:nvSpPr>
        <p:spPr>
          <a:xfrm>
            <a:off x="3124200" y="6245225"/>
            <a:ext cx="2895600" cy="476250"/>
          </a:xfrm>
        </p:spPr>
        <p:txBody>
          <a:bodyPr/>
          <a:lstStyle>
            <a:lvl1pPr>
              <a:defRPr/>
            </a:lvl1pPr>
          </a:lstStyle>
          <a:p>
            <a:endParaRPr lang="de-DE"/>
          </a:p>
        </p:txBody>
      </p:sp>
      <p:sp>
        <p:nvSpPr>
          <p:cNvPr id="7" name="Foliennummernplatzhalter 6"/>
          <p:cNvSpPr>
            <a:spLocks noGrp="1"/>
          </p:cNvSpPr>
          <p:nvPr>
            <p:ph type="sldNum" sz="quarter" idx="12"/>
          </p:nvPr>
        </p:nvSpPr>
        <p:spPr>
          <a:xfrm>
            <a:off x="6553200" y="6245225"/>
            <a:ext cx="2133600" cy="476250"/>
          </a:xfrm>
        </p:spPr>
        <p:txBody>
          <a:bodyPr/>
          <a:lstStyle>
            <a:lvl1pPr>
              <a:defRPr/>
            </a:lvl1pPr>
          </a:lstStyle>
          <a:p>
            <a:fld id="{EA1B3D60-BBBF-4D51-BA23-D2B954645CAF}" type="slidenum">
              <a:rPr lang="de-DE"/>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5C577D7C-9020-458C-8297-374611091981}" type="slidenum">
              <a:rPr lang="de-DE"/>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44C5AB9D-601A-4744-AE10-14716CF8F1E0}" type="slidenum">
              <a:rPr lang="de-DE"/>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9E7E4AB4-3A8B-452F-981A-38CE95CD7606}" type="slidenum">
              <a:rPr lang="de-DE"/>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endParaRPr lang="de-DE"/>
          </a:p>
        </p:txBody>
      </p:sp>
      <p:sp>
        <p:nvSpPr>
          <p:cNvPr id="8" name="Fußzeilenplatzhalter 7"/>
          <p:cNvSpPr>
            <a:spLocks noGrp="1"/>
          </p:cNvSpPr>
          <p:nvPr>
            <p:ph type="ftr" sz="quarter" idx="11"/>
          </p:nvPr>
        </p:nvSpPr>
        <p:spPr/>
        <p:txBody>
          <a:bodyPr/>
          <a:lstStyle>
            <a:lvl1pPr>
              <a:defRPr/>
            </a:lvl1pPr>
          </a:lstStyle>
          <a:p>
            <a:endParaRPr lang="de-DE"/>
          </a:p>
        </p:txBody>
      </p:sp>
      <p:sp>
        <p:nvSpPr>
          <p:cNvPr id="9" name="Foliennummernplatzhalter 8"/>
          <p:cNvSpPr>
            <a:spLocks noGrp="1"/>
          </p:cNvSpPr>
          <p:nvPr>
            <p:ph type="sldNum" sz="quarter" idx="12"/>
          </p:nvPr>
        </p:nvSpPr>
        <p:spPr/>
        <p:txBody>
          <a:bodyPr/>
          <a:lstStyle>
            <a:lvl1pPr>
              <a:defRPr/>
            </a:lvl1pPr>
          </a:lstStyle>
          <a:p>
            <a:fld id="{ACD67323-4859-47D8-8E93-3EBE81D3612F}" type="slidenum">
              <a:rPr lang="de-DE"/>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endParaRPr lang="de-DE"/>
          </a:p>
        </p:txBody>
      </p:sp>
      <p:sp>
        <p:nvSpPr>
          <p:cNvPr id="4" name="Fußzeilenplatzhalter 3"/>
          <p:cNvSpPr>
            <a:spLocks noGrp="1"/>
          </p:cNvSpPr>
          <p:nvPr>
            <p:ph type="ftr" sz="quarter" idx="11"/>
          </p:nvPr>
        </p:nvSpPr>
        <p:spPr/>
        <p:txBody>
          <a:bodyPr/>
          <a:lstStyle>
            <a:lvl1pPr>
              <a:defRPr/>
            </a:lvl1pPr>
          </a:lstStyle>
          <a:p>
            <a:endParaRPr lang="de-DE"/>
          </a:p>
        </p:txBody>
      </p:sp>
      <p:sp>
        <p:nvSpPr>
          <p:cNvPr id="5" name="Foliennummernplatzhalter 4"/>
          <p:cNvSpPr>
            <a:spLocks noGrp="1"/>
          </p:cNvSpPr>
          <p:nvPr>
            <p:ph type="sldNum" sz="quarter" idx="12"/>
          </p:nvPr>
        </p:nvSpPr>
        <p:spPr/>
        <p:txBody>
          <a:bodyPr/>
          <a:lstStyle>
            <a:lvl1pPr>
              <a:defRPr/>
            </a:lvl1pPr>
          </a:lstStyle>
          <a:p>
            <a:fld id="{CBD41D16-2C26-47A7-B4BD-E13B62463C91}" type="slidenum">
              <a:rPr lang="de-DE"/>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p>
        </p:txBody>
      </p:sp>
      <p:sp>
        <p:nvSpPr>
          <p:cNvPr id="3" name="Fußzeilenplatzhalter 2"/>
          <p:cNvSpPr>
            <a:spLocks noGrp="1"/>
          </p:cNvSpPr>
          <p:nvPr>
            <p:ph type="ftr" sz="quarter" idx="11"/>
          </p:nvPr>
        </p:nvSpPr>
        <p:spPr/>
        <p:txBody>
          <a:bodyPr/>
          <a:lstStyle>
            <a:lvl1pPr>
              <a:defRPr/>
            </a:lvl1pPr>
          </a:lstStyle>
          <a:p>
            <a:endParaRPr lang="de-DE"/>
          </a:p>
        </p:txBody>
      </p:sp>
      <p:sp>
        <p:nvSpPr>
          <p:cNvPr id="4" name="Foliennummernplatzhalter 3"/>
          <p:cNvSpPr>
            <a:spLocks noGrp="1"/>
          </p:cNvSpPr>
          <p:nvPr>
            <p:ph type="sldNum" sz="quarter" idx="12"/>
          </p:nvPr>
        </p:nvSpPr>
        <p:spPr/>
        <p:txBody>
          <a:bodyPr/>
          <a:lstStyle>
            <a:lvl1pPr>
              <a:defRPr/>
            </a:lvl1pPr>
          </a:lstStyle>
          <a:p>
            <a:fld id="{A0FD38BF-76AC-429E-8578-06A340F5D428}" type="slidenum">
              <a:rPr lang="de-DE"/>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1525721D-68C0-40DA-98A3-7433F4E53816}" type="slidenum">
              <a:rPr lang="de-DE"/>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82D76003-F504-4863-AD5D-F0B47511312B}" type="slidenum">
              <a:rPr lang="de-DE"/>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5AA3DC2-7A77-461D-9575-4C39392080E3}" type="slidenum">
              <a:rPr lang="de-DE"/>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484313"/>
            <a:ext cx="8229600" cy="3960812"/>
          </a:xfrm>
        </p:spPr>
        <p:txBody>
          <a:bodyPr/>
          <a:lstStyle/>
          <a:p>
            <a:r>
              <a:rPr lang="de-CH" sz="6600" b="1" dirty="0">
                <a:solidFill>
                  <a:srgbClr val="B60032"/>
                </a:solidFill>
              </a:rPr>
              <a:t>Herzlich willkommen</a:t>
            </a:r>
            <a:endParaRPr lang="de-CH" sz="6600" dirty="0"/>
          </a:p>
        </p:txBody>
      </p:sp>
      <p:cxnSp>
        <p:nvCxnSpPr>
          <p:cNvPr id="3" name="Gerade Verbindung 2"/>
          <p:cNvCxnSpPr/>
          <p:nvPr/>
        </p:nvCxnSpPr>
        <p:spPr>
          <a:xfrm>
            <a:off x="395536" y="0"/>
            <a:ext cx="0" cy="6858000"/>
          </a:xfrm>
          <a:prstGeom prst="line">
            <a:avLst/>
          </a:prstGeom>
          <a:ln w="76200">
            <a:solidFill>
              <a:srgbClr val="B60032"/>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p:nvCxnSpPr>
        <p:spPr>
          <a:xfrm>
            <a:off x="323528" y="0"/>
            <a:ext cx="0" cy="685800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pic>
        <p:nvPicPr>
          <p:cNvPr id="2" name="Bild 1" descr="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35191"/>
            <a:ext cx="1764792" cy="542544"/>
          </a:xfrm>
          <a:prstGeom prst="rect">
            <a:avLst/>
          </a:prstGeom>
        </p:spPr>
      </p:pic>
    </p:spTree>
    <p:extLst>
      <p:ext uri="{BB962C8B-B14F-4D97-AF65-F5344CB8AC3E}">
        <p14:creationId xmlns:p14="http://schemas.microsoft.com/office/powerpoint/2010/main" val="20654776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3" name="Gerade Verbindung 2"/>
          <p:cNvCxnSpPr/>
          <p:nvPr/>
        </p:nvCxnSpPr>
        <p:spPr>
          <a:xfrm>
            <a:off x="395536" y="0"/>
            <a:ext cx="0" cy="6858000"/>
          </a:xfrm>
          <a:prstGeom prst="line">
            <a:avLst/>
          </a:prstGeom>
          <a:ln w="76200">
            <a:solidFill>
              <a:srgbClr val="B60032"/>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p:nvCxnSpPr>
        <p:spPr>
          <a:xfrm>
            <a:off x="323528" y="0"/>
            <a:ext cx="0" cy="685800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sp>
        <p:nvSpPr>
          <p:cNvPr id="9" name="Rectangle 2">
            <a:extLst>
              <a:ext uri="{FF2B5EF4-FFF2-40B4-BE49-F238E27FC236}">
                <a16:creationId xmlns:a16="http://schemas.microsoft.com/office/drawing/2014/main" id="{CD52622F-AA8F-502E-200D-B6658833FC1C}"/>
              </a:ext>
            </a:extLst>
          </p:cNvPr>
          <p:cNvSpPr txBox="1">
            <a:spLocks noChangeArrowheads="1"/>
          </p:cNvSpPr>
          <p:nvPr/>
        </p:nvSpPr>
        <p:spPr bwMode="auto">
          <a:xfrm>
            <a:off x="860119" y="332656"/>
            <a:ext cx="7931224" cy="8640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600"/>
              </a:spcBef>
              <a:spcAft>
                <a:spcPts val="0"/>
              </a:spcAft>
              <a:tabLst>
                <a:tab pos="444500" algn="l"/>
              </a:tabLst>
            </a:pPr>
            <a:r>
              <a:rPr lang="de-CH" sz="3200" b="1" dirty="0">
                <a:solidFill>
                  <a:srgbClr val="B60032"/>
                </a:solidFill>
              </a:rPr>
              <a:t>Beurteilung im Unterricht</a:t>
            </a:r>
            <a:endParaRPr lang="de-DE" sz="3600" b="1" i="1" dirty="0">
              <a:solidFill>
                <a:srgbClr val="B60032"/>
              </a:solidFill>
            </a:endParaRPr>
          </a:p>
        </p:txBody>
      </p:sp>
      <p:cxnSp>
        <p:nvCxnSpPr>
          <p:cNvPr id="6" name="Gerade Verbindung mit Pfeil 5">
            <a:extLst>
              <a:ext uri="{FF2B5EF4-FFF2-40B4-BE49-F238E27FC236}">
                <a16:creationId xmlns:a16="http://schemas.microsoft.com/office/drawing/2014/main" id="{9FE330CC-8B19-8D90-43E5-C4ACBF3611AC}"/>
              </a:ext>
            </a:extLst>
          </p:cNvPr>
          <p:cNvCxnSpPr>
            <a:cxnSpLocks/>
          </p:cNvCxnSpPr>
          <p:nvPr/>
        </p:nvCxnSpPr>
        <p:spPr>
          <a:xfrm>
            <a:off x="1043608" y="1916832"/>
            <a:ext cx="6912768" cy="0"/>
          </a:xfrm>
          <a:prstGeom prst="straightConnector1">
            <a:avLst/>
          </a:prstGeom>
          <a:ln w="76200">
            <a:solidFill>
              <a:schemeClr val="tx1"/>
            </a:solidFill>
            <a:headEnd type="none" w="med" len="sm"/>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8" name="Freihand 7">
                <a:extLst>
                  <a:ext uri="{FF2B5EF4-FFF2-40B4-BE49-F238E27FC236}">
                    <a16:creationId xmlns:a16="http://schemas.microsoft.com/office/drawing/2014/main" id="{74C717A9-A92D-1ED4-7B68-096852AB05B6}"/>
                  </a:ext>
                </a:extLst>
              </p14:cNvPr>
              <p14:cNvContentPartPr/>
              <p14:nvPr/>
            </p14:nvContentPartPr>
            <p14:xfrm>
              <a:off x="5220072" y="1553081"/>
              <a:ext cx="33750" cy="736020"/>
            </p14:xfrm>
          </p:contentPart>
        </mc:Choice>
        <mc:Fallback xmlns="">
          <p:pic>
            <p:nvPicPr>
              <p:cNvPr id="8" name="Freihand 7">
                <a:extLst>
                  <a:ext uri="{FF2B5EF4-FFF2-40B4-BE49-F238E27FC236}">
                    <a16:creationId xmlns:a16="http://schemas.microsoft.com/office/drawing/2014/main" id="{74C717A9-A92D-1ED4-7B68-096852AB05B6}"/>
                  </a:ext>
                </a:extLst>
              </p:cNvPr>
              <p:cNvPicPr/>
              <p:nvPr/>
            </p:nvPicPr>
            <p:blipFill>
              <a:blip r:embed="rId4"/>
              <a:stretch>
                <a:fillRect/>
              </a:stretch>
            </p:blipFill>
            <p:spPr>
              <a:xfrm>
                <a:off x="5202120" y="1535085"/>
                <a:ext cx="69295" cy="771651"/>
              </a:xfrm>
              <a:prstGeom prst="rect">
                <a:avLst/>
              </a:prstGeom>
            </p:spPr>
          </p:pic>
        </mc:Fallback>
      </mc:AlternateContent>
      <p:sp>
        <p:nvSpPr>
          <p:cNvPr id="19" name="Freihandform: Form 18">
            <a:extLst>
              <a:ext uri="{FF2B5EF4-FFF2-40B4-BE49-F238E27FC236}">
                <a16:creationId xmlns:a16="http://schemas.microsoft.com/office/drawing/2014/main" id="{CF613332-D32A-76F0-8E28-508552F21785}"/>
              </a:ext>
            </a:extLst>
          </p:cNvPr>
          <p:cNvSpPr/>
          <p:nvPr/>
        </p:nvSpPr>
        <p:spPr>
          <a:xfrm>
            <a:off x="4670191" y="1546502"/>
            <a:ext cx="24547" cy="724179"/>
          </a:xfrm>
          <a:custGeom>
            <a:avLst/>
            <a:gdLst>
              <a:gd name="connsiteX0" fmla="*/ 12273 w 24547"/>
              <a:gd name="connsiteY0" fmla="*/ 0 h 724179"/>
              <a:gd name="connsiteX1" fmla="*/ 6137 w 24547"/>
              <a:gd name="connsiteY1" fmla="*/ 196381 h 724179"/>
              <a:gd name="connsiteX2" fmla="*/ 12273 w 24547"/>
              <a:gd name="connsiteY2" fmla="*/ 386626 h 724179"/>
              <a:gd name="connsiteX3" fmla="*/ 0 w 24547"/>
              <a:gd name="connsiteY3" fmla="*/ 711882 h 724179"/>
              <a:gd name="connsiteX4" fmla="*/ 24547 w 24547"/>
              <a:gd name="connsiteY4" fmla="*/ 724156 h 7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7" h="724179">
                <a:moveTo>
                  <a:pt x="12273" y="0"/>
                </a:moveTo>
                <a:cubicBezTo>
                  <a:pt x="10228" y="65460"/>
                  <a:pt x="6137" y="130889"/>
                  <a:pt x="6137" y="196381"/>
                </a:cubicBezTo>
                <a:cubicBezTo>
                  <a:pt x="6137" y="259829"/>
                  <a:pt x="13028" y="323183"/>
                  <a:pt x="12273" y="386626"/>
                </a:cubicBezTo>
                <a:cubicBezTo>
                  <a:pt x="10981" y="495114"/>
                  <a:pt x="0" y="711882"/>
                  <a:pt x="0" y="711882"/>
                </a:cubicBezTo>
                <a:cubicBezTo>
                  <a:pt x="20112" y="725291"/>
                  <a:pt x="11035" y="724156"/>
                  <a:pt x="24547" y="724156"/>
                </a:cubicBezTo>
              </a:path>
            </a:pathLst>
          </a:custGeom>
          <a:solidFill>
            <a:srgbClr val="00B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Inhaltsplatzhalter 2">
            <a:extLst>
              <a:ext uri="{FF2B5EF4-FFF2-40B4-BE49-F238E27FC236}">
                <a16:creationId xmlns:a16="http://schemas.microsoft.com/office/drawing/2014/main" id="{63B9DCDB-135E-778F-11CD-930EFDB39963}"/>
              </a:ext>
            </a:extLst>
          </p:cNvPr>
          <p:cNvSpPr>
            <a:spLocks noGrp="1"/>
          </p:cNvSpPr>
          <p:nvPr>
            <p:ph idx="1"/>
          </p:nvPr>
        </p:nvSpPr>
        <p:spPr>
          <a:xfrm>
            <a:off x="860119" y="2431180"/>
            <a:ext cx="7886700" cy="4094164"/>
          </a:xfrm>
        </p:spPr>
        <p:txBody>
          <a:bodyPr>
            <a:noAutofit/>
          </a:bodyPr>
          <a:lstStyle/>
          <a:p>
            <a:pPr>
              <a:lnSpc>
                <a:spcPct val="120000"/>
              </a:lnSpc>
              <a:spcBef>
                <a:spcPts val="1800"/>
              </a:spcBef>
            </a:pPr>
            <a:r>
              <a:rPr lang="de-DE" sz="2000" dirty="0"/>
              <a:t>Der Strich ist nicht vergleichbar: Auf jedem Pfeil ist er individuell. Das Gespräch dazu ist sehr wichtig und interessant.</a:t>
            </a:r>
          </a:p>
          <a:p>
            <a:pPr>
              <a:lnSpc>
                <a:spcPct val="120000"/>
              </a:lnSpc>
              <a:spcBef>
                <a:spcPts val="1800"/>
              </a:spcBef>
            </a:pPr>
            <a:r>
              <a:rPr lang="de-DE" sz="2000" dirty="0"/>
              <a:t>Kinder sehen, was gelungen ist und wo es noch Übung braucht. Keine Konzentration auf eine Bewertung mit Noten. Der Fortschritt behält bei dieser Lernkontrolle mehr Wert.</a:t>
            </a:r>
          </a:p>
          <a:p>
            <a:pPr>
              <a:lnSpc>
                <a:spcPct val="120000"/>
              </a:lnSpc>
              <a:spcBef>
                <a:spcPts val="1800"/>
              </a:spcBef>
            </a:pPr>
            <a:r>
              <a:rPr lang="de-DE" sz="2000" dirty="0"/>
              <a:t>Wir erleben deutlich, dass die Kinder genauer hinschauen und immer mehr anfangen zu merken, was sie schon können und wo es noch Übung braucht.</a:t>
            </a:r>
          </a:p>
          <a:p>
            <a:pPr>
              <a:lnSpc>
                <a:spcPct val="120000"/>
              </a:lnSpc>
              <a:spcBef>
                <a:spcPts val="1800"/>
              </a:spcBef>
            </a:pPr>
            <a:r>
              <a:rPr lang="de-DE" sz="2000" dirty="0"/>
              <a:t>Die Lerngespräche werden persönlicher.</a:t>
            </a:r>
          </a:p>
        </p:txBody>
      </p:sp>
    </p:spTree>
    <p:extLst>
      <p:ext uri="{BB962C8B-B14F-4D97-AF65-F5344CB8AC3E}">
        <p14:creationId xmlns:p14="http://schemas.microsoft.com/office/powerpoint/2010/main" val="1054974960"/>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6915F68-7D6D-7B4E-BCAD-E493137330E0}"/>
              </a:ext>
            </a:extLst>
          </p:cNvPr>
          <p:cNvPicPr>
            <a:picLocks noChangeAspect="1"/>
          </p:cNvPicPr>
          <p:nvPr/>
        </p:nvPicPr>
        <p:blipFill>
          <a:blip r:embed="rId3"/>
          <a:stretch>
            <a:fillRect/>
          </a:stretch>
        </p:blipFill>
        <p:spPr>
          <a:xfrm>
            <a:off x="191408" y="1551385"/>
            <a:ext cx="2484450" cy="1578173"/>
          </a:xfrm>
          <a:prstGeom prst="rect">
            <a:avLst/>
          </a:prstGeom>
        </p:spPr>
      </p:pic>
      <p:pic>
        <p:nvPicPr>
          <p:cNvPr id="5" name="Grafik 4">
            <a:extLst>
              <a:ext uri="{FF2B5EF4-FFF2-40B4-BE49-F238E27FC236}">
                <a16:creationId xmlns:a16="http://schemas.microsoft.com/office/drawing/2014/main" id="{8EAADF58-DF7F-774E-81C0-E569D67BE905}"/>
              </a:ext>
            </a:extLst>
          </p:cNvPr>
          <p:cNvPicPr>
            <a:picLocks noChangeAspect="1"/>
          </p:cNvPicPr>
          <p:nvPr/>
        </p:nvPicPr>
        <p:blipFill>
          <a:blip r:embed="rId4"/>
          <a:stretch>
            <a:fillRect/>
          </a:stretch>
        </p:blipFill>
        <p:spPr>
          <a:xfrm>
            <a:off x="5705908" y="3257702"/>
            <a:ext cx="3147580" cy="2571750"/>
          </a:xfrm>
          <a:prstGeom prst="rect">
            <a:avLst/>
          </a:prstGeom>
        </p:spPr>
      </p:pic>
      <p:pic>
        <p:nvPicPr>
          <p:cNvPr id="7" name="Grafik 6">
            <a:extLst>
              <a:ext uri="{FF2B5EF4-FFF2-40B4-BE49-F238E27FC236}">
                <a16:creationId xmlns:a16="http://schemas.microsoft.com/office/drawing/2014/main" id="{9F416111-0582-B845-85DC-FE249E90DB28}"/>
              </a:ext>
            </a:extLst>
          </p:cNvPr>
          <p:cNvPicPr>
            <a:picLocks noChangeAspect="1"/>
          </p:cNvPicPr>
          <p:nvPr/>
        </p:nvPicPr>
        <p:blipFill>
          <a:blip r:embed="rId5"/>
          <a:stretch>
            <a:fillRect/>
          </a:stretch>
        </p:blipFill>
        <p:spPr>
          <a:xfrm>
            <a:off x="290512" y="4097092"/>
            <a:ext cx="2555201" cy="1559264"/>
          </a:xfrm>
          <a:prstGeom prst="rect">
            <a:avLst/>
          </a:prstGeom>
        </p:spPr>
      </p:pic>
      <p:pic>
        <p:nvPicPr>
          <p:cNvPr id="8" name="Grafik 7">
            <a:extLst>
              <a:ext uri="{FF2B5EF4-FFF2-40B4-BE49-F238E27FC236}">
                <a16:creationId xmlns:a16="http://schemas.microsoft.com/office/drawing/2014/main" id="{CAE4FEDA-C477-0C43-B5BA-8ACB8FBC7123}"/>
              </a:ext>
            </a:extLst>
          </p:cNvPr>
          <p:cNvPicPr>
            <a:picLocks noChangeAspect="1"/>
          </p:cNvPicPr>
          <p:nvPr/>
        </p:nvPicPr>
        <p:blipFill>
          <a:blip r:embed="rId6"/>
          <a:stretch>
            <a:fillRect/>
          </a:stretch>
        </p:blipFill>
        <p:spPr>
          <a:xfrm>
            <a:off x="2955142" y="4097093"/>
            <a:ext cx="2497683" cy="1732360"/>
          </a:xfrm>
          <a:prstGeom prst="rect">
            <a:avLst/>
          </a:prstGeom>
        </p:spPr>
      </p:pic>
      <p:pic>
        <p:nvPicPr>
          <p:cNvPr id="9" name="Grafik 8">
            <a:extLst>
              <a:ext uri="{FF2B5EF4-FFF2-40B4-BE49-F238E27FC236}">
                <a16:creationId xmlns:a16="http://schemas.microsoft.com/office/drawing/2014/main" id="{1B623CDF-0E9B-584E-B78C-969050A77A67}"/>
              </a:ext>
            </a:extLst>
          </p:cNvPr>
          <p:cNvPicPr>
            <a:picLocks noChangeAspect="1"/>
          </p:cNvPicPr>
          <p:nvPr/>
        </p:nvPicPr>
        <p:blipFill>
          <a:blip r:embed="rId7"/>
          <a:stretch>
            <a:fillRect/>
          </a:stretch>
        </p:blipFill>
        <p:spPr>
          <a:xfrm>
            <a:off x="2955142" y="3752407"/>
            <a:ext cx="1488107" cy="689372"/>
          </a:xfrm>
          <a:prstGeom prst="rect">
            <a:avLst/>
          </a:prstGeom>
        </p:spPr>
      </p:pic>
      <p:pic>
        <p:nvPicPr>
          <p:cNvPr id="11" name="Grafik 10">
            <a:extLst>
              <a:ext uri="{FF2B5EF4-FFF2-40B4-BE49-F238E27FC236}">
                <a16:creationId xmlns:a16="http://schemas.microsoft.com/office/drawing/2014/main" id="{FA96187D-7735-924A-8071-C4FAADE8B7AE}"/>
              </a:ext>
            </a:extLst>
          </p:cNvPr>
          <p:cNvPicPr>
            <a:picLocks noChangeAspect="1"/>
          </p:cNvPicPr>
          <p:nvPr/>
        </p:nvPicPr>
        <p:blipFill>
          <a:blip r:embed="rId8"/>
          <a:stretch>
            <a:fillRect/>
          </a:stretch>
        </p:blipFill>
        <p:spPr>
          <a:xfrm>
            <a:off x="2675857" y="1521098"/>
            <a:ext cx="2663633" cy="1957236"/>
          </a:xfrm>
          <a:prstGeom prst="rect">
            <a:avLst/>
          </a:prstGeom>
        </p:spPr>
      </p:pic>
      <p:pic>
        <p:nvPicPr>
          <p:cNvPr id="12" name="Grafik 11">
            <a:extLst>
              <a:ext uri="{FF2B5EF4-FFF2-40B4-BE49-F238E27FC236}">
                <a16:creationId xmlns:a16="http://schemas.microsoft.com/office/drawing/2014/main" id="{DD4A8D0E-0E05-C944-B579-32A69A045110}"/>
              </a:ext>
            </a:extLst>
          </p:cNvPr>
          <p:cNvPicPr>
            <a:picLocks noChangeAspect="1"/>
          </p:cNvPicPr>
          <p:nvPr/>
        </p:nvPicPr>
        <p:blipFill>
          <a:blip r:embed="rId9"/>
          <a:stretch>
            <a:fillRect/>
          </a:stretch>
        </p:blipFill>
        <p:spPr>
          <a:xfrm>
            <a:off x="5325109" y="1397275"/>
            <a:ext cx="3818891" cy="1568053"/>
          </a:xfrm>
          <a:prstGeom prst="rect">
            <a:avLst/>
          </a:prstGeom>
        </p:spPr>
      </p:pic>
      <p:sp>
        <p:nvSpPr>
          <p:cNvPr id="3" name="Rectangle 2">
            <a:extLst>
              <a:ext uri="{FF2B5EF4-FFF2-40B4-BE49-F238E27FC236}">
                <a16:creationId xmlns:a16="http://schemas.microsoft.com/office/drawing/2014/main" id="{D82D30F2-14E2-A946-FD4B-865059A15167}"/>
              </a:ext>
            </a:extLst>
          </p:cNvPr>
          <p:cNvSpPr txBox="1">
            <a:spLocks noChangeArrowheads="1"/>
          </p:cNvSpPr>
          <p:nvPr/>
        </p:nvSpPr>
        <p:spPr bwMode="auto">
          <a:xfrm>
            <a:off x="323528" y="346468"/>
            <a:ext cx="7931224" cy="8640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600"/>
              </a:spcBef>
              <a:spcAft>
                <a:spcPts val="0"/>
              </a:spcAft>
              <a:tabLst>
                <a:tab pos="444500" algn="l"/>
              </a:tabLst>
            </a:pPr>
            <a:r>
              <a:rPr lang="de-CH" sz="3200" b="1" dirty="0">
                <a:solidFill>
                  <a:srgbClr val="B60032"/>
                </a:solidFill>
              </a:rPr>
              <a:t>Beispiele</a:t>
            </a:r>
            <a:endParaRPr lang="de-DE" sz="3600" b="1" i="1" dirty="0">
              <a:solidFill>
                <a:srgbClr val="B60032"/>
              </a:solidFill>
            </a:endParaRPr>
          </a:p>
        </p:txBody>
      </p:sp>
      <p:sp>
        <p:nvSpPr>
          <p:cNvPr id="6" name="Ellipse 5">
            <a:extLst>
              <a:ext uri="{FF2B5EF4-FFF2-40B4-BE49-F238E27FC236}">
                <a16:creationId xmlns:a16="http://schemas.microsoft.com/office/drawing/2014/main" id="{1FC6FA78-8A04-B922-59B1-24DDF57A96D1}"/>
              </a:ext>
            </a:extLst>
          </p:cNvPr>
          <p:cNvSpPr/>
          <p:nvPr/>
        </p:nvSpPr>
        <p:spPr>
          <a:xfrm>
            <a:off x="1619672" y="2181301"/>
            <a:ext cx="1226041" cy="383603"/>
          </a:xfrm>
          <a:prstGeom prst="ellipse">
            <a:avLst/>
          </a:prstGeom>
          <a:noFill/>
          <a:ln>
            <a:solidFill>
              <a:srgbClr val="B60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a:extLst>
              <a:ext uri="{FF2B5EF4-FFF2-40B4-BE49-F238E27FC236}">
                <a16:creationId xmlns:a16="http://schemas.microsoft.com/office/drawing/2014/main" id="{50668F3B-B164-5B1F-386A-06AAAFD05911}"/>
              </a:ext>
            </a:extLst>
          </p:cNvPr>
          <p:cNvSpPr/>
          <p:nvPr/>
        </p:nvSpPr>
        <p:spPr>
          <a:xfrm>
            <a:off x="7917959" y="2646426"/>
            <a:ext cx="1226041" cy="383603"/>
          </a:xfrm>
          <a:prstGeom prst="ellipse">
            <a:avLst/>
          </a:prstGeom>
          <a:noFill/>
          <a:ln>
            <a:solidFill>
              <a:srgbClr val="B60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Ellipse 12">
            <a:extLst>
              <a:ext uri="{FF2B5EF4-FFF2-40B4-BE49-F238E27FC236}">
                <a16:creationId xmlns:a16="http://schemas.microsoft.com/office/drawing/2014/main" id="{D1D0032E-C051-654D-9B2E-E0F3EEFA720E}"/>
              </a:ext>
            </a:extLst>
          </p:cNvPr>
          <p:cNvSpPr/>
          <p:nvPr/>
        </p:nvSpPr>
        <p:spPr>
          <a:xfrm>
            <a:off x="7812360" y="5478868"/>
            <a:ext cx="1226041" cy="383603"/>
          </a:xfrm>
          <a:prstGeom prst="ellipse">
            <a:avLst/>
          </a:prstGeom>
          <a:noFill/>
          <a:ln>
            <a:solidFill>
              <a:srgbClr val="B60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Ellipse 13">
            <a:extLst>
              <a:ext uri="{FF2B5EF4-FFF2-40B4-BE49-F238E27FC236}">
                <a16:creationId xmlns:a16="http://schemas.microsoft.com/office/drawing/2014/main" id="{8CB9914D-ED28-4D5E-18D3-00E24A16B365}"/>
              </a:ext>
            </a:extLst>
          </p:cNvPr>
          <p:cNvSpPr/>
          <p:nvPr/>
        </p:nvSpPr>
        <p:spPr>
          <a:xfrm>
            <a:off x="1568112" y="5373216"/>
            <a:ext cx="1226041" cy="383603"/>
          </a:xfrm>
          <a:prstGeom prst="ellipse">
            <a:avLst/>
          </a:prstGeom>
          <a:noFill/>
          <a:ln>
            <a:solidFill>
              <a:srgbClr val="B60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632298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 Verbindung 2"/>
          <p:cNvCxnSpPr/>
          <p:nvPr/>
        </p:nvCxnSpPr>
        <p:spPr>
          <a:xfrm>
            <a:off x="395536" y="0"/>
            <a:ext cx="0" cy="6858000"/>
          </a:xfrm>
          <a:prstGeom prst="line">
            <a:avLst/>
          </a:prstGeom>
          <a:ln w="76200">
            <a:solidFill>
              <a:srgbClr val="B60032"/>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p:nvCxnSpPr>
        <p:spPr>
          <a:xfrm>
            <a:off x="323528" y="0"/>
            <a:ext cx="0" cy="685800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bwMode="auto">
          <a:xfrm>
            <a:off x="755576" y="332656"/>
            <a:ext cx="7931224" cy="12961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600"/>
              </a:spcBef>
              <a:spcAft>
                <a:spcPts val="0"/>
              </a:spcAft>
              <a:tabLst>
                <a:tab pos="444500" algn="l"/>
              </a:tabLst>
            </a:pPr>
            <a:r>
              <a:rPr lang="de-CH" sz="3200" b="1" dirty="0">
                <a:solidFill>
                  <a:srgbClr val="B60032"/>
                </a:solidFill>
              </a:rPr>
              <a:t>Empfehlungsverfahren</a:t>
            </a:r>
          </a:p>
          <a:p>
            <a:pPr algn="l">
              <a:spcBef>
                <a:spcPts val="600"/>
              </a:spcBef>
              <a:spcAft>
                <a:spcPts val="0"/>
              </a:spcAft>
              <a:tabLst>
                <a:tab pos="444500" algn="l"/>
              </a:tabLst>
            </a:pPr>
            <a:r>
              <a:rPr lang="de-CH" sz="3200" b="1" i="1" dirty="0">
                <a:solidFill>
                  <a:srgbClr val="B60032"/>
                </a:solidFill>
              </a:rPr>
              <a:t>Grundlage</a:t>
            </a:r>
          </a:p>
        </p:txBody>
      </p:sp>
      <p:sp>
        <p:nvSpPr>
          <p:cNvPr id="7" name="Rectangle 2"/>
          <p:cNvSpPr txBox="1">
            <a:spLocks noChangeArrowheads="1"/>
          </p:cNvSpPr>
          <p:nvPr/>
        </p:nvSpPr>
        <p:spPr bwMode="auto">
          <a:xfrm>
            <a:off x="827584" y="1772816"/>
            <a:ext cx="8136904" cy="48245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449263" indent="-449263" algn="l">
              <a:spcBef>
                <a:spcPts val="2400"/>
              </a:spcBef>
              <a:buFont typeface="Arial"/>
              <a:buChar char="•"/>
            </a:pPr>
            <a:r>
              <a:rPr lang="de-CH" sz="2400" dirty="0">
                <a:latin typeface="+mn-lt"/>
              </a:rPr>
              <a:t>Basis bildet das Beurteilungsdossier mit dem letzten Zwischenbericht.</a:t>
            </a:r>
          </a:p>
          <a:p>
            <a:pPr marL="449263" indent="-449263" algn="l">
              <a:spcBef>
                <a:spcPts val="2400"/>
              </a:spcBef>
              <a:buFont typeface="Arial"/>
              <a:buChar char="•"/>
            </a:pPr>
            <a:r>
              <a:rPr lang="de-CH" sz="2400" dirty="0">
                <a:latin typeface="+mn-lt"/>
                <a:sym typeface="Wingdings"/>
              </a:rPr>
              <a:t>Berücksichtigt werden:</a:t>
            </a:r>
          </a:p>
          <a:p>
            <a:pPr marL="722313" indent="-273050" algn="l">
              <a:spcBef>
                <a:spcPts val="600"/>
              </a:spcBef>
              <a:buFontTx/>
              <a:buChar char="-"/>
            </a:pPr>
            <a:r>
              <a:rPr lang="de-CH" sz="2400" dirty="0">
                <a:latin typeface="+mn-lt"/>
                <a:sym typeface="Wingdings"/>
              </a:rPr>
              <a:t>Leistungen in den Kern- und Erweiterungsfächern</a:t>
            </a:r>
          </a:p>
          <a:p>
            <a:pPr marL="722313" indent="-273050" algn="l">
              <a:spcBef>
                <a:spcPts val="600"/>
              </a:spcBef>
              <a:buFontTx/>
              <a:buChar char="-"/>
            </a:pPr>
            <a:r>
              <a:rPr lang="de-CH" sz="2400" dirty="0">
                <a:latin typeface="+mn-lt"/>
                <a:sym typeface="Wingdings"/>
              </a:rPr>
              <a:t>Beurteilung der Selbstkompetenz</a:t>
            </a:r>
          </a:p>
          <a:p>
            <a:pPr marL="722313" indent="-273050" algn="l">
              <a:spcBef>
                <a:spcPts val="600"/>
              </a:spcBef>
              <a:buFontTx/>
              <a:buChar char="-"/>
            </a:pPr>
            <a:r>
              <a:rPr lang="de-CH" sz="2400" dirty="0">
                <a:latin typeface="+mn-lt"/>
                <a:sym typeface="Wingdings"/>
              </a:rPr>
              <a:t>Entwicklungsprognose</a:t>
            </a:r>
          </a:p>
          <a:p>
            <a:pPr marL="457200" indent="-457200" algn="l">
              <a:spcBef>
                <a:spcPts val="2400"/>
              </a:spcBef>
              <a:buFont typeface="Arial"/>
              <a:buChar char="•"/>
            </a:pPr>
            <a:r>
              <a:rPr lang="de-CH" sz="2400" dirty="0">
                <a:latin typeface="+mn-lt"/>
                <a:sym typeface="Wingdings"/>
              </a:rPr>
              <a:t>Eine Empfehlung kann nur die Lehrperson geben.</a:t>
            </a:r>
          </a:p>
          <a:p>
            <a:pPr algn="l">
              <a:spcBef>
                <a:spcPts val="2400"/>
              </a:spcBef>
            </a:pPr>
            <a:r>
              <a:rPr lang="de-CH" sz="2400" b="1" dirty="0">
                <a:solidFill>
                  <a:srgbClr val="C00000"/>
                </a:solidFill>
                <a:latin typeface="+mn-lt"/>
                <a:sym typeface="Wingdings"/>
              </a:rPr>
              <a:t> Kein Automatismus! </a:t>
            </a:r>
            <a:r>
              <a:rPr lang="de-CH" sz="2400" dirty="0">
                <a:solidFill>
                  <a:srgbClr val="C00000"/>
                </a:solidFill>
                <a:latin typeface="+mn-lt"/>
                <a:sym typeface="Wingdings"/>
              </a:rPr>
              <a:t>(z. B. 5.5 = Bezirksschule)</a:t>
            </a:r>
          </a:p>
        </p:txBody>
      </p:sp>
    </p:spTree>
    <p:extLst>
      <p:ext uri="{BB962C8B-B14F-4D97-AF65-F5344CB8AC3E}">
        <p14:creationId xmlns:p14="http://schemas.microsoft.com/office/powerpoint/2010/main" val="1914268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 name="Gerade Verbindung 2"/>
          <p:cNvCxnSpPr/>
          <p:nvPr/>
        </p:nvCxnSpPr>
        <p:spPr>
          <a:xfrm>
            <a:off x="395536" y="0"/>
            <a:ext cx="0" cy="6858000"/>
          </a:xfrm>
          <a:prstGeom prst="line">
            <a:avLst/>
          </a:prstGeom>
          <a:ln w="76200">
            <a:solidFill>
              <a:srgbClr val="B60032"/>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p:nvCxnSpPr>
        <p:spPr>
          <a:xfrm>
            <a:off x="323528" y="0"/>
            <a:ext cx="0" cy="685800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bwMode="auto">
          <a:xfrm>
            <a:off x="755576" y="332656"/>
            <a:ext cx="7931224" cy="792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600"/>
              </a:spcBef>
              <a:spcAft>
                <a:spcPts val="0"/>
              </a:spcAft>
              <a:tabLst>
                <a:tab pos="444500" algn="l"/>
              </a:tabLst>
            </a:pPr>
            <a:r>
              <a:rPr lang="de-CH" sz="3200" b="1" dirty="0">
                <a:solidFill>
                  <a:srgbClr val="B60032"/>
                </a:solidFill>
              </a:rPr>
              <a:t>Beurteilung</a:t>
            </a:r>
          </a:p>
          <a:p>
            <a:pPr algn="l">
              <a:spcBef>
                <a:spcPts val="600"/>
              </a:spcBef>
              <a:spcAft>
                <a:spcPts val="0"/>
              </a:spcAft>
              <a:tabLst>
                <a:tab pos="444500" algn="l"/>
              </a:tabLst>
            </a:pPr>
            <a:r>
              <a:rPr lang="de-CH" sz="3200" b="1" dirty="0">
                <a:solidFill>
                  <a:srgbClr val="B60032"/>
                </a:solidFill>
              </a:rPr>
              <a:t>Umsetzung Mittelstufe</a:t>
            </a:r>
          </a:p>
        </p:txBody>
      </p:sp>
      <p:sp>
        <p:nvSpPr>
          <p:cNvPr id="7" name="Rectangle 2"/>
          <p:cNvSpPr txBox="1">
            <a:spLocks noChangeArrowheads="1"/>
          </p:cNvSpPr>
          <p:nvPr/>
        </p:nvSpPr>
        <p:spPr bwMode="auto">
          <a:xfrm>
            <a:off x="683568" y="1151887"/>
            <a:ext cx="8136904" cy="48245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269875" indent="-269875" algn="l">
              <a:spcBef>
                <a:spcPts val="1200"/>
              </a:spcBef>
              <a:buFont typeface="Arial" panose="020B0604020202020204" pitchFamily="34" charset="0"/>
              <a:buChar char="•"/>
            </a:pPr>
            <a:r>
              <a:rPr lang="de-DE" sz="2000" dirty="0"/>
              <a:t>In den 4. Klassen arbeiten wir ohne Noten in allen Fächern, wie auf der Unterstufe bekannt.</a:t>
            </a:r>
          </a:p>
          <a:p>
            <a:pPr marL="269875" indent="-269875" algn="l">
              <a:spcBef>
                <a:spcPts val="1200"/>
              </a:spcBef>
              <a:buFont typeface="Arial" panose="020B0604020202020204" pitchFamily="34" charset="0"/>
              <a:buChar char="•"/>
            </a:pPr>
            <a:r>
              <a:rPr lang="de-DE" sz="2000" dirty="0"/>
              <a:t>Wir arbeiten mit nicht skalierten Pfeilen um die Erreichung der Lernziele zu visualisieren.</a:t>
            </a:r>
          </a:p>
          <a:p>
            <a:pPr marL="269875" indent="-269875" algn="l">
              <a:spcBef>
                <a:spcPts val="1200"/>
              </a:spcBef>
              <a:buFont typeface="Arial" panose="020B0604020202020204" pitchFamily="34" charset="0"/>
              <a:buChar char="•"/>
            </a:pPr>
            <a:r>
              <a:rPr lang="de-DE" sz="2000" dirty="0"/>
              <a:t>Die Beurteilungen sind kompetenzorientiert und die Kinder erhalten meistens Lernziele zur individuellen Vorbereitung (aktuelles Beispiel im Anhang).</a:t>
            </a:r>
          </a:p>
          <a:p>
            <a:pPr marL="269875" indent="-269875" algn="l">
              <a:spcBef>
                <a:spcPts val="1200"/>
              </a:spcBef>
              <a:buFont typeface="Arial" panose="020B0604020202020204" pitchFamily="34" charset="0"/>
              <a:buChar char="•"/>
            </a:pPr>
            <a:r>
              <a:rPr lang="de-DE" sz="2000" dirty="0"/>
              <a:t>Die Beurteilungen werden nach Hause gegeben und sollen von den Eltern eingesehen und unterschrieben werden.</a:t>
            </a:r>
          </a:p>
          <a:p>
            <a:pPr marL="269875" indent="-269875" algn="l">
              <a:spcBef>
                <a:spcPts val="1200"/>
              </a:spcBef>
              <a:buFont typeface="Arial" panose="020B0604020202020204" pitchFamily="34" charset="0"/>
              <a:buChar char="•"/>
            </a:pPr>
            <a:r>
              <a:rPr lang="de-DE" sz="2000" dirty="0"/>
              <a:t>Ausblick</a:t>
            </a:r>
            <a:br>
              <a:rPr lang="de-DE" sz="2000" dirty="0"/>
            </a:br>
            <a:r>
              <a:rPr lang="de-DE" sz="2000" dirty="0"/>
              <a:t>Die konkrete Umsetzung ab der 5. Klasse ist offen (Entscheid Kt. Aargau und Evaluation Schule Ennetbaden)</a:t>
            </a:r>
            <a:br>
              <a:rPr lang="de-DE" sz="2000" dirty="0"/>
            </a:br>
            <a:r>
              <a:rPr lang="de-DE" sz="2000" dirty="0"/>
              <a:t>Möglichkeit:</a:t>
            </a:r>
            <a:br>
              <a:rPr lang="de-DE" sz="2000" dirty="0"/>
            </a:br>
            <a:r>
              <a:rPr lang="de-DE" sz="2000" dirty="0"/>
              <a:t>5. Klasse: Heranführung an Beurteilung mit Noten</a:t>
            </a:r>
            <a:br>
              <a:rPr lang="de-DE" sz="2000" dirty="0"/>
            </a:br>
            <a:r>
              <a:rPr lang="de-DE" sz="2000" dirty="0"/>
              <a:t>6. Klasse  Angedacht ist, die Kinder in der 5. Klasse an die Noten heranzuführen (eher 2. Semester, Fokus Kernfächer). In der 6. Klasse arbeiten wir vermehrt mit Noten (noch nicht klar wie genau und je nach politischer Entwicklung).</a:t>
            </a:r>
          </a:p>
          <a:p>
            <a:pPr algn="l">
              <a:spcBef>
                <a:spcPts val="2400"/>
              </a:spcBef>
            </a:pPr>
            <a:endParaRPr lang="de-CH" sz="2400" dirty="0">
              <a:solidFill>
                <a:srgbClr val="C00000"/>
              </a:solidFill>
              <a:latin typeface="+mn-lt"/>
              <a:sym typeface="Wingdings"/>
            </a:endParaRPr>
          </a:p>
        </p:txBody>
      </p:sp>
    </p:spTree>
    <p:extLst>
      <p:ext uri="{BB962C8B-B14F-4D97-AF65-F5344CB8AC3E}">
        <p14:creationId xmlns:p14="http://schemas.microsoft.com/office/powerpoint/2010/main" val="492552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 Verbindung 2"/>
          <p:cNvCxnSpPr/>
          <p:nvPr/>
        </p:nvCxnSpPr>
        <p:spPr>
          <a:xfrm>
            <a:off x="395536" y="0"/>
            <a:ext cx="0" cy="6858000"/>
          </a:xfrm>
          <a:prstGeom prst="line">
            <a:avLst/>
          </a:prstGeom>
          <a:ln w="76200">
            <a:solidFill>
              <a:srgbClr val="B60032"/>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p:nvCxnSpPr>
        <p:spPr>
          <a:xfrm>
            <a:off x="323528" y="0"/>
            <a:ext cx="0" cy="685800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bwMode="auto">
          <a:xfrm>
            <a:off x="755576" y="332656"/>
            <a:ext cx="7931224" cy="792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600"/>
              </a:spcBef>
              <a:spcAft>
                <a:spcPts val="0"/>
              </a:spcAft>
              <a:tabLst>
                <a:tab pos="444500" algn="l"/>
              </a:tabLst>
            </a:pPr>
            <a:r>
              <a:rPr lang="de-CH" sz="3200" b="1" dirty="0">
                <a:solidFill>
                  <a:srgbClr val="B60032"/>
                </a:solidFill>
              </a:rPr>
              <a:t>Beurteilung</a:t>
            </a:r>
          </a:p>
          <a:p>
            <a:pPr algn="l">
              <a:spcBef>
                <a:spcPts val="600"/>
              </a:spcBef>
              <a:spcAft>
                <a:spcPts val="0"/>
              </a:spcAft>
              <a:tabLst>
                <a:tab pos="444500" algn="l"/>
              </a:tabLst>
            </a:pPr>
            <a:r>
              <a:rPr lang="de-CH" sz="2400" b="1" i="1" dirty="0">
                <a:solidFill>
                  <a:srgbClr val="B60032"/>
                </a:solidFill>
              </a:rPr>
              <a:t>Umsetzung Mittelstufe</a:t>
            </a:r>
          </a:p>
        </p:txBody>
      </p:sp>
      <p:sp>
        <p:nvSpPr>
          <p:cNvPr id="7" name="Rectangle 2"/>
          <p:cNvSpPr txBox="1">
            <a:spLocks noChangeArrowheads="1"/>
          </p:cNvSpPr>
          <p:nvPr/>
        </p:nvSpPr>
        <p:spPr bwMode="auto">
          <a:xfrm>
            <a:off x="827584" y="1484784"/>
            <a:ext cx="8136904" cy="48245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1200"/>
              </a:spcBef>
            </a:pPr>
            <a:r>
              <a:rPr lang="de-DE" sz="2000" b="1" dirty="0"/>
              <a:t>4. Klasse</a:t>
            </a:r>
          </a:p>
          <a:p>
            <a:pPr marL="269875" indent="-269875" algn="l">
              <a:spcBef>
                <a:spcPts val="1200"/>
              </a:spcBef>
              <a:buFont typeface="Arial" panose="020B0604020202020204" pitchFamily="34" charset="0"/>
              <a:buChar char="•"/>
            </a:pPr>
            <a:r>
              <a:rPr lang="de-DE" sz="2000" dirty="0"/>
              <a:t>Ohne Noten, wie aus der Unterstufe bekannt</a:t>
            </a:r>
          </a:p>
          <a:p>
            <a:pPr marL="269875" indent="-269875" algn="l">
              <a:spcBef>
                <a:spcPts val="1200"/>
              </a:spcBef>
              <a:buFont typeface="Arial" panose="020B0604020202020204" pitchFamily="34" charset="0"/>
              <a:buChar char="•"/>
            </a:pPr>
            <a:r>
              <a:rPr lang="de-DE" sz="2000" dirty="0"/>
              <a:t>Keine Skalierung auf den Pfeilen </a:t>
            </a:r>
          </a:p>
          <a:p>
            <a:pPr marL="269875" indent="-269875" algn="l">
              <a:spcBef>
                <a:spcPts val="1200"/>
              </a:spcBef>
              <a:buFont typeface="Arial" panose="020B0604020202020204" pitchFamily="34" charset="0"/>
              <a:buChar char="•"/>
            </a:pPr>
            <a:r>
              <a:rPr lang="de-DE" sz="2000" dirty="0"/>
              <a:t>Beurteilungen werden nach Hause gegeben</a:t>
            </a:r>
            <a:br>
              <a:rPr lang="de-DE" sz="2000" dirty="0"/>
            </a:br>
            <a:r>
              <a:rPr lang="de-DE" sz="2000" dirty="0">
                <a:sym typeface="Wingdings" panose="05000000000000000000" pitchFamily="2" charset="2"/>
              </a:rPr>
              <a:t> Einsicht und Unterschrift durch Eltern </a:t>
            </a:r>
          </a:p>
          <a:p>
            <a:pPr marL="269875" indent="-269875" algn="l">
              <a:spcBef>
                <a:spcPts val="1200"/>
              </a:spcBef>
              <a:buFont typeface="Arial" panose="020B0604020202020204" pitchFamily="34" charset="0"/>
              <a:buChar char="•"/>
            </a:pPr>
            <a:r>
              <a:rPr lang="de-DE" sz="2000" dirty="0"/>
              <a:t>Kompetenzorientiert mit Lernzielen</a:t>
            </a:r>
            <a:br>
              <a:rPr lang="de-DE" sz="2000" dirty="0"/>
            </a:br>
            <a:r>
              <a:rPr lang="de-DE" sz="2000" dirty="0">
                <a:sym typeface="Wingdings" panose="05000000000000000000" pitchFamily="2" charset="2"/>
              </a:rPr>
              <a:t> siehe Beispiel</a:t>
            </a:r>
            <a:endParaRPr lang="de-CH" sz="2400" dirty="0">
              <a:solidFill>
                <a:srgbClr val="C00000"/>
              </a:solidFill>
              <a:latin typeface="+mn-lt"/>
              <a:sym typeface="Wingdings"/>
            </a:endParaRPr>
          </a:p>
        </p:txBody>
      </p:sp>
    </p:spTree>
    <p:extLst>
      <p:ext uri="{BB962C8B-B14F-4D97-AF65-F5344CB8AC3E}">
        <p14:creationId xmlns:p14="http://schemas.microsoft.com/office/powerpoint/2010/main" val="159619087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 Verbindung 2"/>
          <p:cNvCxnSpPr/>
          <p:nvPr/>
        </p:nvCxnSpPr>
        <p:spPr>
          <a:xfrm>
            <a:off x="395536" y="0"/>
            <a:ext cx="0" cy="6858000"/>
          </a:xfrm>
          <a:prstGeom prst="line">
            <a:avLst/>
          </a:prstGeom>
          <a:ln w="76200">
            <a:solidFill>
              <a:srgbClr val="B60032"/>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p:nvCxnSpPr>
        <p:spPr>
          <a:xfrm>
            <a:off x="323528" y="0"/>
            <a:ext cx="0" cy="685800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sp>
        <p:nvSpPr>
          <p:cNvPr id="7" name="Rectangle 2"/>
          <p:cNvSpPr txBox="1">
            <a:spLocks noChangeArrowheads="1"/>
          </p:cNvSpPr>
          <p:nvPr/>
        </p:nvSpPr>
        <p:spPr bwMode="auto">
          <a:xfrm>
            <a:off x="683568" y="1151887"/>
            <a:ext cx="8136904" cy="48245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2400"/>
              </a:spcBef>
            </a:pPr>
            <a:endParaRPr lang="de-CH" sz="2400" dirty="0">
              <a:solidFill>
                <a:srgbClr val="C00000"/>
              </a:solidFill>
              <a:latin typeface="+mn-lt"/>
              <a:sym typeface="Wingdings"/>
            </a:endParaRPr>
          </a:p>
        </p:txBody>
      </p:sp>
      <p:sp>
        <p:nvSpPr>
          <p:cNvPr id="8" name="Freeform: Shape 12">
            <a:extLst>
              <a:ext uri="{FF2B5EF4-FFF2-40B4-BE49-F238E27FC236}">
                <a16:creationId xmlns:a16="http://schemas.microsoft.com/office/drawing/2014/main" id="{A4D84869-19D3-B245-4B8B-C3C5D1D1B468}"/>
              </a:ext>
            </a:extLst>
          </p:cNvPr>
          <p:cNvSpPr/>
          <p:nvPr/>
        </p:nvSpPr>
        <p:spPr>
          <a:xfrm>
            <a:off x="1793875" y="7331075"/>
            <a:ext cx="6448425" cy="144463"/>
          </a:xfrm>
          <a:custGeom>
            <a:avLst/>
            <a:gdLst>
              <a:gd name="connsiteX0" fmla="*/ 0 w 6448425"/>
              <a:gd name="connsiteY0" fmla="*/ 35878 h 143510"/>
              <a:gd name="connsiteX1" fmla="*/ 765200 w 6448425"/>
              <a:gd name="connsiteY1" fmla="*/ 35878 h 143510"/>
              <a:gd name="connsiteX2" fmla="*/ 1530401 w 6448425"/>
              <a:gd name="connsiteY2" fmla="*/ 35878 h 143510"/>
              <a:gd name="connsiteX3" fmla="*/ 2231835 w 6448425"/>
              <a:gd name="connsiteY3" fmla="*/ 35878 h 143510"/>
              <a:gd name="connsiteX4" fmla="*/ 2741968 w 6448425"/>
              <a:gd name="connsiteY4" fmla="*/ 35878 h 143510"/>
              <a:gd name="connsiteX5" fmla="*/ 3443402 w 6448425"/>
              <a:gd name="connsiteY5" fmla="*/ 35878 h 143510"/>
              <a:gd name="connsiteX6" fmla="*/ 4208602 w 6448425"/>
              <a:gd name="connsiteY6" fmla="*/ 35878 h 143510"/>
              <a:gd name="connsiteX7" fmla="*/ 4654969 w 6448425"/>
              <a:gd name="connsiteY7" fmla="*/ 35878 h 143510"/>
              <a:gd name="connsiteX8" fmla="*/ 5356403 w 6448425"/>
              <a:gd name="connsiteY8" fmla="*/ 35878 h 143510"/>
              <a:gd name="connsiteX9" fmla="*/ 6376670 w 6448425"/>
              <a:gd name="connsiteY9" fmla="*/ 35878 h 143510"/>
              <a:gd name="connsiteX10" fmla="*/ 6376670 w 6448425"/>
              <a:gd name="connsiteY10" fmla="*/ 0 h 143510"/>
              <a:gd name="connsiteX11" fmla="*/ 6448425 w 6448425"/>
              <a:gd name="connsiteY11" fmla="*/ 71755 h 143510"/>
              <a:gd name="connsiteX12" fmla="*/ 6376670 w 6448425"/>
              <a:gd name="connsiteY12" fmla="*/ 143510 h 143510"/>
              <a:gd name="connsiteX13" fmla="*/ 6376670 w 6448425"/>
              <a:gd name="connsiteY13" fmla="*/ 107633 h 143510"/>
              <a:gd name="connsiteX14" fmla="*/ 5930303 w 6448425"/>
              <a:gd name="connsiteY14" fmla="*/ 107633 h 143510"/>
              <a:gd name="connsiteX15" fmla="*/ 5292636 w 6448425"/>
              <a:gd name="connsiteY15" fmla="*/ 107633 h 143510"/>
              <a:gd name="connsiteX16" fmla="*/ 4591202 w 6448425"/>
              <a:gd name="connsiteY16" fmla="*/ 107633 h 143510"/>
              <a:gd name="connsiteX17" fmla="*/ 3826002 w 6448425"/>
              <a:gd name="connsiteY17" fmla="*/ 107633 h 143510"/>
              <a:gd name="connsiteX18" fmla="*/ 3315868 w 6448425"/>
              <a:gd name="connsiteY18" fmla="*/ 107633 h 143510"/>
              <a:gd name="connsiteX19" fmla="*/ 2614435 w 6448425"/>
              <a:gd name="connsiteY19" fmla="*/ 107633 h 143510"/>
              <a:gd name="connsiteX20" fmla="*/ 1913001 w 6448425"/>
              <a:gd name="connsiteY20" fmla="*/ 107633 h 143510"/>
              <a:gd name="connsiteX21" fmla="*/ 1211567 w 6448425"/>
              <a:gd name="connsiteY21" fmla="*/ 107633 h 143510"/>
              <a:gd name="connsiteX22" fmla="*/ 637667 w 6448425"/>
              <a:gd name="connsiteY22" fmla="*/ 107633 h 143510"/>
              <a:gd name="connsiteX23" fmla="*/ 0 w 6448425"/>
              <a:gd name="connsiteY23" fmla="*/ 107633 h 143510"/>
              <a:gd name="connsiteX24" fmla="*/ 0 w 6448425"/>
              <a:gd name="connsiteY24" fmla="*/ 35878 h 14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48425" h="143510" extrusionOk="0">
                <a:moveTo>
                  <a:pt x="0" y="35878"/>
                </a:moveTo>
                <a:cubicBezTo>
                  <a:pt x="361290" y="18536"/>
                  <a:pt x="512713" y="64601"/>
                  <a:pt x="765200" y="35878"/>
                </a:cubicBezTo>
                <a:cubicBezTo>
                  <a:pt x="1017687" y="7155"/>
                  <a:pt x="1284579" y="37114"/>
                  <a:pt x="1530401" y="35878"/>
                </a:cubicBezTo>
                <a:cubicBezTo>
                  <a:pt x="1776223" y="34642"/>
                  <a:pt x="2021807" y="49361"/>
                  <a:pt x="2231835" y="35878"/>
                </a:cubicBezTo>
                <a:cubicBezTo>
                  <a:pt x="2441863" y="22395"/>
                  <a:pt x="2567790" y="28224"/>
                  <a:pt x="2741968" y="35878"/>
                </a:cubicBezTo>
                <a:cubicBezTo>
                  <a:pt x="2916146" y="43532"/>
                  <a:pt x="3155039" y="33322"/>
                  <a:pt x="3443402" y="35878"/>
                </a:cubicBezTo>
                <a:cubicBezTo>
                  <a:pt x="3731765" y="38434"/>
                  <a:pt x="4046280" y="22558"/>
                  <a:pt x="4208602" y="35878"/>
                </a:cubicBezTo>
                <a:cubicBezTo>
                  <a:pt x="4370924" y="49198"/>
                  <a:pt x="4530305" y="17306"/>
                  <a:pt x="4654969" y="35878"/>
                </a:cubicBezTo>
                <a:cubicBezTo>
                  <a:pt x="4779633" y="54450"/>
                  <a:pt x="5143654" y="25652"/>
                  <a:pt x="5356403" y="35878"/>
                </a:cubicBezTo>
                <a:cubicBezTo>
                  <a:pt x="5569152" y="46104"/>
                  <a:pt x="6005460" y="16899"/>
                  <a:pt x="6376670" y="35878"/>
                </a:cubicBezTo>
                <a:cubicBezTo>
                  <a:pt x="6377863" y="24488"/>
                  <a:pt x="6378034" y="12487"/>
                  <a:pt x="6376670" y="0"/>
                </a:cubicBezTo>
                <a:cubicBezTo>
                  <a:pt x="6396943" y="21366"/>
                  <a:pt x="6415164" y="42608"/>
                  <a:pt x="6448425" y="71755"/>
                </a:cubicBezTo>
                <a:cubicBezTo>
                  <a:pt x="6418741" y="102781"/>
                  <a:pt x="6392437" y="129955"/>
                  <a:pt x="6376670" y="143510"/>
                </a:cubicBezTo>
                <a:cubicBezTo>
                  <a:pt x="6376953" y="131222"/>
                  <a:pt x="6376332" y="115306"/>
                  <a:pt x="6376670" y="107633"/>
                </a:cubicBezTo>
                <a:cubicBezTo>
                  <a:pt x="6231395" y="113529"/>
                  <a:pt x="6041808" y="127572"/>
                  <a:pt x="5930303" y="107633"/>
                </a:cubicBezTo>
                <a:cubicBezTo>
                  <a:pt x="5818798" y="87694"/>
                  <a:pt x="5563976" y="83544"/>
                  <a:pt x="5292636" y="107633"/>
                </a:cubicBezTo>
                <a:cubicBezTo>
                  <a:pt x="5021296" y="131722"/>
                  <a:pt x="4778397" y="97040"/>
                  <a:pt x="4591202" y="107633"/>
                </a:cubicBezTo>
                <a:cubicBezTo>
                  <a:pt x="4404007" y="118226"/>
                  <a:pt x="4114747" y="86771"/>
                  <a:pt x="3826002" y="107633"/>
                </a:cubicBezTo>
                <a:cubicBezTo>
                  <a:pt x="3537257" y="128495"/>
                  <a:pt x="3473346" y="103674"/>
                  <a:pt x="3315868" y="107633"/>
                </a:cubicBezTo>
                <a:cubicBezTo>
                  <a:pt x="3158390" y="111592"/>
                  <a:pt x="2816948" y="131066"/>
                  <a:pt x="2614435" y="107633"/>
                </a:cubicBezTo>
                <a:cubicBezTo>
                  <a:pt x="2411922" y="84200"/>
                  <a:pt x="2211164" y="126379"/>
                  <a:pt x="1913001" y="107633"/>
                </a:cubicBezTo>
                <a:cubicBezTo>
                  <a:pt x="1614838" y="88887"/>
                  <a:pt x="1499354" y="103497"/>
                  <a:pt x="1211567" y="107633"/>
                </a:cubicBezTo>
                <a:cubicBezTo>
                  <a:pt x="923780" y="111769"/>
                  <a:pt x="850336" y="87367"/>
                  <a:pt x="637667" y="107633"/>
                </a:cubicBezTo>
                <a:cubicBezTo>
                  <a:pt x="424998" y="127899"/>
                  <a:pt x="206813" y="90473"/>
                  <a:pt x="0" y="107633"/>
                </a:cubicBezTo>
                <a:cubicBezTo>
                  <a:pt x="-503" y="91915"/>
                  <a:pt x="383" y="53258"/>
                  <a:pt x="0" y="35878"/>
                </a:cubicBezTo>
                <a:close/>
              </a:path>
            </a:pathLst>
          </a:custGeom>
          <a:noFill/>
          <a:ln>
            <a:solidFill>
              <a:schemeClr val="tx1"/>
            </a:solidFill>
            <a:extLst>
              <a:ext uri="{C807C97D-BFC1-408E-A445-0C87EB9F89A2}">
                <ask:lineSketchStyleProps xmlns:ask="http://schemas.microsoft.com/office/drawing/2018/sketchyshapes" sd="980642325">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9" name="Rectangle 3">
            <a:extLst>
              <a:ext uri="{FF2B5EF4-FFF2-40B4-BE49-F238E27FC236}">
                <a16:creationId xmlns:a16="http://schemas.microsoft.com/office/drawing/2014/main" id="{78CB276C-C298-1936-0B90-D386C4F2A9C4}"/>
              </a:ext>
            </a:extLst>
          </p:cNvPr>
          <p:cNvSpPr>
            <a:spLocks noChangeArrowheads="1"/>
          </p:cNvSpPr>
          <p:nvPr/>
        </p:nvSpPr>
        <p:spPr bwMode="auto">
          <a:xfrm>
            <a:off x="1333500" y="27828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pic>
        <p:nvPicPr>
          <p:cNvPr id="11" name="Grafik 10">
            <a:extLst>
              <a:ext uri="{FF2B5EF4-FFF2-40B4-BE49-F238E27FC236}">
                <a16:creationId xmlns:a16="http://schemas.microsoft.com/office/drawing/2014/main" id="{299A0339-5932-7E19-01C7-EA3D8F1011DB}"/>
              </a:ext>
            </a:extLst>
          </p:cNvPr>
          <p:cNvPicPr>
            <a:picLocks noChangeAspect="1"/>
          </p:cNvPicPr>
          <p:nvPr/>
        </p:nvPicPr>
        <p:blipFill>
          <a:blip r:embed="rId2"/>
          <a:stretch>
            <a:fillRect/>
          </a:stretch>
        </p:blipFill>
        <p:spPr>
          <a:xfrm>
            <a:off x="484489" y="630888"/>
            <a:ext cx="8132763" cy="5678432"/>
          </a:xfrm>
          <a:prstGeom prst="rect">
            <a:avLst/>
          </a:prstGeom>
        </p:spPr>
      </p:pic>
      <mc:AlternateContent xmlns:mc="http://schemas.openxmlformats.org/markup-compatibility/2006">
        <mc:Choice xmlns:p14="http://schemas.microsoft.com/office/powerpoint/2010/main" xmlns:aink="http://schemas.microsoft.com/office/drawing/2016/ink" Requires="p14 aink">
          <p:contentPart p14:bwMode="auto" r:id="rId3">
            <p14:nvContentPartPr>
              <p14:cNvPr id="13" name="Freihand 12">
                <a:extLst>
                  <a:ext uri="{FF2B5EF4-FFF2-40B4-BE49-F238E27FC236}">
                    <a16:creationId xmlns:a16="http://schemas.microsoft.com/office/drawing/2014/main" id="{1DF5B114-CD26-845F-9463-39DA72920E4D}"/>
                  </a:ext>
                </a:extLst>
              </p14:cNvPr>
              <p14:cNvContentPartPr/>
              <p14:nvPr/>
            </p14:nvContentPartPr>
            <p14:xfrm>
              <a:off x="5919727" y="5782680"/>
              <a:ext cx="33750" cy="736020"/>
            </p14:xfrm>
          </p:contentPart>
        </mc:Choice>
        <mc:Fallback>
          <p:pic>
            <p:nvPicPr>
              <p:cNvPr id="13" name="Freihand 12">
                <a:extLst>
                  <a:ext uri="{FF2B5EF4-FFF2-40B4-BE49-F238E27FC236}">
                    <a16:creationId xmlns:a16="http://schemas.microsoft.com/office/drawing/2014/main" id="{1DF5B114-CD26-845F-9463-39DA72920E4D}"/>
                  </a:ext>
                </a:extLst>
              </p:cNvPr>
              <p:cNvPicPr/>
              <p:nvPr/>
            </p:nvPicPr>
            <p:blipFill>
              <a:blip r:embed="rId4"/>
              <a:stretch>
                <a:fillRect/>
              </a:stretch>
            </p:blipFill>
            <p:spPr>
              <a:xfrm>
                <a:off x="5901775" y="5764684"/>
                <a:ext cx="69295" cy="771651"/>
              </a:xfrm>
              <a:prstGeom prst="rect">
                <a:avLst/>
              </a:prstGeom>
            </p:spPr>
          </p:pic>
        </mc:Fallback>
      </mc:AlternateContent>
      <p:sp>
        <p:nvSpPr>
          <p:cNvPr id="14" name="Geschweifte Klammer rechts 13">
            <a:extLst>
              <a:ext uri="{FF2B5EF4-FFF2-40B4-BE49-F238E27FC236}">
                <a16:creationId xmlns:a16="http://schemas.microsoft.com/office/drawing/2014/main" id="{8C245124-D18D-A804-91CF-93BDB43C7463}"/>
              </a:ext>
            </a:extLst>
          </p:cNvPr>
          <p:cNvSpPr/>
          <p:nvPr/>
        </p:nvSpPr>
        <p:spPr>
          <a:xfrm>
            <a:off x="4572000" y="2132856"/>
            <a:ext cx="693900" cy="3240357"/>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5" name="Textfeld 14">
            <a:extLst>
              <a:ext uri="{FF2B5EF4-FFF2-40B4-BE49-F238E27FC236}">
                <a16:creationId xmlns:a16="http://schemas.microsoft.com/office/drawing/2014/main" id="{69E8F7F1-B28A-8241-5CAB-BAD6465DCCFA}"/>
              </a:ext>
            </a:extLst>
          </p:cNvPr>
          <p:cNvSpPr txBox="1"/>
          <p:nvPr/>
        </p:nvSpPr>
        <p:spPr>
          <a:xfrm>
            <a:off x="5464978" y="3102490"/>
            <a:ext cx="2923445" cy="1384995"/>
          </a:xfrm>
          <a:prstGeom prst="rect">
            <a:avLst/>
          </a:prstGeom>
          <a:solidFill>
            <a:schemeClr val="bg1"/>
          </a:solidFill>
        </p:spPr>
        <p:txBody>
          <a:bodyPr wrap="square" rtlCol="0">
            <a:spAutoFit/>
          </a:bodyPr>
          <a:lstStyle/>
          <a:p>
            <a:r>
              <a:rPr lang="de-CH" dirty="0">
                <a:solidFill>
                  <a:srgbClr val="FF0000"/>
                </a:solidFill>
              </a:rPr>
              <a:t>Ist nicht immer so ausführlich.</a:t>
            </a:r>
          </a:p>
          <a:p>
            <a:endParaRPr lang="de-CH" dirty="0">
              <a:solidFill>
                <a:srgbClr val="FF0000"/>
              </a:solidFill>
            </a:endParaRPr>
          </a:p>
          <a:p>
            <a:r>
              <a:rPr lang="de-CH" dirty="0">
                <a:solidFill>
                  <a:srgbClr val="FF0000"/>
                </a:solidFill>
              </a:rPr>
              <a:t>Manchmal nur mit Pfeil</a:t>
            </a:r>
            <a:br>
              <a:rPr lang="de-CH" dirty="0">
                <a:solidFill>
                  <a:srgbClr val="FF0000"/>
                </a:solidFill>
              </a:rPr>
            </a:br>
            <a:r>
              <a:rPr lang="de-CH" sz="1200" dirty="0">
                <a:solidFill>
                  <a:srgbClr val="FF0000"/>
                </a:solidFill>
              </a:rPr>
              <a:t>(ohne ausformulierten Kompetenzzielen)</a:t>
            </a:r>
            <a:endParaRPr lang="de-CH" dirty="0">
              <a:solidFill>
                <a:srgbClr val="FF0000"/>
              </a:solidFill>
            </a:endParaRPr>
          </a:p>
        </p:txBody>
      </p:sp>
      <p:sp>
        <p:nvSpPr>
          <p:cNvPr id="17" name="Freihandform: Form 16">
            <a:extLst>
              <a:ext uri="{FF2B5EF4-FFF2-40B4-BE49-F238E27FC236}">
                <a16:creationId xmlns:a16="http://schemas.microsoft.com/office/drawing/2014/main" id="{CAB92743-AEDE-27CA-3C35-67227D047020}"/>
              </a:ext>
            </a:extLst>
          </p:cNvPr>
          <p:cNvSpPr/>
          <p:nvPr/>
        </p:nvSpPr>
        <p:spPr>
          <a:xfrm>
            <a:off x="4576105" y="5865022"/>
            <a:ext cx="24547" cy="724179"/>
          </a:xfrm>
          <a:custGeom>
            <a:avLst/>
            <a:gdLst>
              <a:gd name="connsiteX0" fmla="*/ 12273 w 24547"/>
              <a:gd name="connsiteY0" fmla="*/ 0 h 724179"/>
              <a:gd name="connsiteX1" fmla="*/ 6137 w 24547"/>
              <a:gd name="connsiteY1" fmla="*/ 196381 h 724179"/>
              <a:gd name="connsiteX2" fmla="*/ 12273 w 24547"/>
              <a:gd name="connsiteY2" fmla="*/ 386626 h 724179"/>
              <a:gd name="connsiteX3" fmla="*/ 0 w 24547"/>
              <a:gd name="connsiteY3" fmla="*/ 711882 h 724179"/>
              <a:gd name="connsiteX4" fmla="*/ 24547 w 24547"/>
              <a:gd name="connsiteY4" fmla="*/ 724156 h 7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7" h="724179">
                <a:moveTo>
                  <a:pt x="12273" y="0"/>
                </a:moveTo>
                <a:cubicBezTo>
                  <a:pt x="10228" y="65460"/>
                  <a:pt x="6137" y="130889"/>
                  <a:pt x="6137" y="196381"/>
                </a:cubicBezTo>
                <a:cubicBezTo>
                  <a:pt x="6137" y="259829"/>
                  <a:pt x="13028" y="323183"/>
                  <a:pt x="12273" y="386626"/>
                </a:cubicBezTo>
                <a:cubicBezTo>
                  <a:pt x="10981" y="495114"/>
                  <a:pt x="0" y="711882"/>
                  <a:pt x="0" y="711882"/>
                </a:cubicBezTo>
                <a:cubicBezTo>
                  <a:pt x="20112" y="725291"/>
                  <a:pt x="11035" y="724156"/>
                  <a:pt x="24547" y="724156"/>
                </a:cubicBezTo>
              </a:path>
            </a:pathLst>
          </a:custGeom>
          <a:solidFill>
            <a:srgbClr val="00B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845305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 Verbindung 2"/>
          <p:cNvCxnSpPr/>
          <p:nvPr/>
        </p:nvCxnSpPr>
        <p:spPr>
          <a:xfrm>
            <a:off x="395536" y="0"/>
            <a:ext cx="0" cy="6858000"/>
          </a:xfrm>
          <a:prstGeom prst="line">
            <a:avLst/>
          </a:prstGeom>
          <a:ln w="76200">
            <a:solidFill>
              <a:srgbClr val="B60032"/>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p:nvCxnSpPr>
        <p:spPr>
          <a:xfrm>
            <a:off x="323528" y="0"/>
            <a:ext cx="0" cy="685800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bwMode="auto">
          <a:xfrm>
            <a:off x="755576" y="332656"/>
            <a:ext cx="7920000" cy="1080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600"/>
              </a:spcBef>
              <a:spcAft>
                <a:spcPts val="0"/>
              </a:spcAft>
              <a:tabLst>
                <a:tab pos="444500" algn="l"/>
              </a:tabLst>
            </a:pPr>
            <a:r>
              <a:rPr lang="de-CH" sz="3200" b="1" dirty="0">
                <a:solidFill>
                  <a:srgbClr val="B60032"/>
                </a:solidFill>
              </a:rPr>
              <a:t>Beurteilung</a:t>
            </a:r>
          </a:p>
          <a:p>
            <a:pPr algn="l">
              <a:spcBef>
                <a:spcPts val="600"/>
              </a:spcBef>
              <a:spcAft>
                <a:spcPts val="0"/>
              </a:spcAft>
              <a:tabLst>
                <a:tab pos="444500" algn="l"/>
              </a:tabLst>
            </a:pPr>
            <a:r>
              <a:rPr lang="de-CH" sz="2400" b="1" i="1" dirty="0">
                <a:solidFill>
                  <a:srgbClr val="B60032"/>
                </a:solidFill>
              </a:rPr>
              <a:t>Umsetzung Mittelstufe</a:t>
            </a:r>
          </a:p>
        </p:txBody>
      </p:sp>
      <p:sp>
        <p:nvSpPr>
          <p:cNvPr id="7" name="Rectangle 2"/>
          <p:cNvSpPr txBox="1">
            <a:spLocks noChangeArrowheads="1"/>
          </p:cNvSpPr>
          <p:nvPr/>
        </p:nvSpPr>
        <p:spPr bwMode="auto">
          <a:xfrm>
            <a:off x="755576" y="1844824"/>
            <a:ext cx="7920000" cy="44644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1200"/>
              </a:spcBef>
            </a:pPr>
            <a:r>
              <a:rPr lang="de-DE" sz="2000" b="1" dirty="0">
                <a:sym typeface="Wingdings" panose="05000000000000000000" pitchFamily="2" charset="2"/>
              </a:rPr>
              <a:t>A</a:t>
            </a:r>
            <a:r>
              <a:rPr lang="de-DE" sz="2000" b="1" dirty="0"/>
              <a:t>usblick 5./6. Klasse</a:t>
            </a:r>
            <a:br>
              <a:rPr lang="de-DE" sz="2000" dirty="0"/>
            </a:br>
            <a:r>
              <a:rPr lang="de-DE" sz="2000" dirty="0"/>
              <a:t>Konkrete Umsetzung ab der 5. Klasse ist offen </a:t>
            </a:r>
          </a:p>
          <a:p>
            <a:pPr marL="342900" indent="-342900" algn="l">
              <a:spcBef>
                <a:spcPts val="1200"/>
              </a:spcBef>
              <a:buFont typeface="Wingdings" panose="05000000000000000000" pitchFamily="2" charset="2"/>
              <a:buChar char="à"/>
            </a:pPr>
            <a:r>
              <a:rPr lang="de-DE" sz="2000" dirty="0">
                <a:sym typeface="Wingdings" panose="05000000000000000000" pitchFamily="2" charset="2"/>
              </a:rPr>
              <a:t>Abhängig vom </a:t>
            </a:r>
            <a:r>
              <a:rPr lang="de-DE" sz="2000" dirty="0"/>
              <a:t>Entscheid Kt. Aargau und Evaluation Schule Ennetbaden</a:t>
            </a:r>
          </a:p>
          <a:p>
            <a:pPr algn="l">
              <a:spcBef>
                <a:spcPts val="1200"/>
              </a:spcBef>
            </a:pPr>
            <a:endParaRPr lang="de-DE" sz="2000" dirty="0"/>
          </a:p>
          <a:p>
            <a:pPr algn="l">
              <a:spcBef>
                <a:spcPts val="0"/>
              </a:spcBef>
            </a:pPr>
            <a:r>
              <a:rPr lang="de-DE" sz="2000" u="sng" dirty="0"/>
              <a:t>Idee</a:t>
            </a:r>
          </a:p>
          <a:p>
            <a:pPr algn="l">
              <a:spcBef>
                <a:spcPts val="1200"/>
              </a:spcBef>
            </a:pPr>
            <a:r>
              <a:rPr lang="de-DE" sz="2000" b="1" dirty="0"/>
              <a:t>5. Klasse</a:t>
            </a:r>
            <a:br>
              <a:rPr lang="de-DE" sz="2000" dirty="0"/>
            </a:br>
            <a:r>
              <a:rPr lang="de-DE" sz="2000" dirty="0"/>
              <a:t>Heranführung an Beurteilung mit Noten </a:t>
            </a:r>
            <a:br>
              <a:rPr lang="de-DE" sz="2000" dirty="0"/>
            </a:br>
            <a:r>
              <a:rPr lang="de-DE" sz="2000" dirty="0"/>
              <a:t>(2. Semester, Fokus Kernfächer)</a:t>
            </a:r>
          </a:p>
          <a:p>
            <a:pPr algn="l">
              <a:spcBef>
                <a:spcPts val="1200"/>
              </a:spcBef>
            </a:pPr>
            <a:br>
              <a:rPr lang="de-DE" sz="2000" dirty="0"/>
            </a:br>
            <a:r>
              <a:rPr lang="de-DE" sz="2000" b="1" dirty="0"/>
              <a:t>6. Klasse  </a:t>
            </a:r>
            <a:br>
              <a:rPr lang="de-DE" sz="2000" b="1" dirty="0"/>
            </a:br>
            <a:r>
              <a:rPr lang="de-DE" sz="2000" dirty="0"/>
              <a:t>Beurteilung vermehrt mit Noten </a:t>
            </a:r>
            <a:endParaRPr lang="de-CH" sz="2400" dirty="0">
              <a:solidFill>
                <a:srgbClr val="C00000"/>
              </a:solidFill>
              <a:latin typeface="+mn-lt"/>
              <a:sym typeface="Wingdings"/>
            </a:endParaRPr>
          </a:p>
        </p:txBody>
      </p:sp>
    </p:spTree>
    <p:extLst>
      <p:ext uri="{BB962C8B-B14F-4D97-AF65-F5344CB8AC3E}">
        <p14:creationId xmlns:p14="http://schemas.microsoft.com/office/powerpoint/2010/main" val="107891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 Verbindung 2"/>
          <p:cNvCxnSpPr/>
          <p:nvPr/>
        </p:nvCxnSpPr>
        <p:spPr>
          <a:xfrm>
            <a:off x="395536" y="0"/>
            <a:ext cx="0" cy="6858000"/>
          </a:xfrm>
          <a:prstGeom prst="line">
            <a:avLst/>
          </a:prstGeom>
          <a:ln w="76200">
            <a:solidFill>
              <a:srgbClr val="B60032"/>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p:nvCxnSpPr>
        <p:spPr>
          <a:xfrm>
            <a:off x="323528" y="0"/>
            <a:ext cx="0" cy="685800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bwMode="auto">
          <a:xfrm>
            <a:off x="755576" y="332656"/>
            <a:ext cx="7920000" cy="1080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600"/>
              </a:spcBef>
              <a:spcAft>
                <a:spcPts val="0"/>
              </a:spcAft>
              <a:tabLst>
                <a:tab pos="444500" algn="l"/>
              </a:tabLst>
            </a:pPr>
            <a:r>
              <a:rPr lang="de-CH" sz="3200" b="1" dirty="0">
                <a:solidFill>
                  <a:srgbClr val="B60032"/>
                </a:solidFill>
              </a:rPr>
              <a:t>Beurteilung</a:t>
            </a:r>
          </a:p>
          <a:p>
            <a:pPr algn="l">
              <a:spcBef>
                <a:spcPts val="600"/>
              </a:spcBef>
              <a:spcAft>
                <a:spcPts val="0"/>
              </a:spcAft>
              <a:tabLst>
                <a:tab pos="444500" algn="l"/>
              </a:tabLst>
            </a:pPr>
            <a:r>
              <a:rPr lang="de-CH" sz="2400" b="1" i="1" dirty="0">
                <a:solidFill>
                  <a:srgbClr val="B60032"/>
                </a:solidFill>
              </a:rPr>
              <a:t>Umsetzung Mittelstufe</a:t>
            </a:r>
          </a:p>
        </p:txBody>
      </p:sp>
      <p:sp>
        <p:nvSpPr>
          <p:cNvPr id="7" name="Rectangle 2"/>
          <p:cNvSpPr txBox="1">
            <a:spLocks noChangeArrowheads="1"/>
          </p:cNvSpPr>
          <p:nvPr/>
        </p:nvSpPr>
        <p:spPr bwMode="auto">
          <a:xfrm>
            <a:off x="755576" y="1844824"/>
            <a:ext cx="7920000" cy="44644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1200"/>
              </a:spcBef>
            </a:pPr>
            <a:r>
              <a:rPr lang="de-DE" sz="2000" b="1" dirty="0">
                <a:sym typeface="Wingdings" panose="05000000000000000000" pitchFamily="2" charset="2"/>
              </a:rPr>
              <a:t>Wichtig</a:t>
            </a:r>
          </a:p>
          <a:p>
            <a:pPr algn="l">
              <a:spcBef>
                <a:spcPts val="1200"/>
              </a:spcBef>
            </a:pPr>
            <a:r>
              <a:rPr lang="de-DE" sz="2000" dirty="0"/>
              <a:t>Wir verändern (fast) nichts</a:t>
            </a:r>
            <a:br>
              <a:rPr lang="de-DE" sz="2000" dirty="0"/>
            </a:br>
            <a:r>
              <a:rPr lang="de-DE" sz="2000" dirty="0">
                <a:sym typeface="Wingdings" panose="05000000000000000000" pitchFamily="2" charset="2"/>
              </a:rPr>
              <a:t> A</a:t>
            </a:r>
            <a:r>
              <a:rPr lang="de-DE" sz="2000" dirty="0"/>
              <a:t>nforderungen bleiben</a:t>
            </a:r>
            <a:br>
              <a:rPr lang="de-DE" sz="2000" dirty="0"/>
            </a:br>
            <a:r>
              <a:rPr lang="de-DE" sz="2000" dirty="0">
                <a:sym typeface="Wingdings" panose="05000000000000000000" pitchFamily="2" charset="2"/>
              </a:rPr>
              <a:t> Lernzielkontrollen finden statt</a:t>
            </a:r>
            <a:br>
              <a:rPr lang="de-DE" sz="2000" dirty="0">
                <a:sym typeface="Wingdings" panose="05000000000000000000" pitchFamily="2" charset="2"/>
              </a:rPr>
            </a:br>
            <a:r>
              <a:rPr lang="de-DE" sz="2000" dirty="0">
                <a:sym typeface="Wingdings" panose="05000000000000000000" pitchFamily="2" charset="2"/>
              </a:rPr>
              <a:t> Kompetenzorientierung </a:t>
            </a:r>
            <a:r>
              <a:rPr lang="de-DE" sz="2000" dirty="0" err="1">
                <a:sym typeface="Wingdings" panose="05000000000000000000" pitchFamily="2" charset="2"/>
              </a:rPr>
              <a:t>gemäss</a:t>
            </a:r>
            <a:r>
              <a:rPr lang="de-DE" sz="2000" dirty="0">
                <a:sym typeface="Wingdings" panose="05000000000000000000" pitchFamily="2" charset="2"/>
              </a:rPr>
              <a:t> Lehrplan</a:t>
            </a:r>
          </a:p>
          <a:p>
            <a:pPr algn="l">
              <a:spcBef>
                <a:spcPts val="1200"/>
              </a:spcBef>
            </a:pPr>
            <a:r>
              <a:rPr lang="de-DE" sz="2000" b="1" dirty="0">
                <a:solidFill>
                  <a:srgbClr val="C00000"/>
                </a:solidFill>
                <a:sym typeface="Wingdings" panose="05000000000000000000" pitchFamily="2" charset="2"/>
              </a:rPr>
              <a:t>Nur der Code für die Beurteilung ist keine Note sondern </a:t>
            </a:r>
            <a:br>
              <a:rPr lang="de-DE" sz="2000" b="1" dirty="0">
                <a:solidFill>
                  <a:srgbClr val="C00000"/>
                </a:solidFill>
                <a:sym typeface="Wingdings" panose="05000000000000000000" pitchFamily="2" charset="2"/>
              </a:rPr>
            </a:br>
            <a:r>
              <a:rPr lang="de-DE" sz="2000" b="1" dirty="0">
                <a:solidFill>
                  <a:srgbClr val="C00000"/>
                </a:solidFill>
                <a:sym typeface="Wingdings" panose="05000000000000000000" pitchFamily="2" charset="2"/>
              </a:rPr>
              <a:t>ein Pfeil! </a:t>
            </a:r>
          </a:p>
          <a:p>
            <a:pPr algn="l">
              <a:spcBef>
                <a:spcPts val="1200"/>
              </a:spcBef>
            </a:pPr>
            <a:endParaRPr lang="de-DE" sz="2000" dirty="0">
              <a:sym typeface="Wingdings" panose="05000000000000000000" pitchFamily="2" charset="2"/>
            </a:endParaRPr>
          </a:p>
        </p:txBody>
      </p:sp>
    </p:spTree>
    <p:extLst>
      <p:ext uri="{BB962C8B-B14F-4D97-AF65-F5344CB8AC3E}">
        <p14:creationId xmlns:p14="http://schemas.microsoft.com/office/powerpoint/2010/main" val="2573754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83701" y="2996952"/>
            <a:ext cx="8229600" cy="3312269"/>
          </a:xfrm>
        </p:spPr>
        <p:txBody>
          <a:bodyPr/>
          <a:lstStyle/>
          <a:p>
            <a:r>
              <a:rPr lang="de-CH" sz="3200" b="1" i="1" dirty="0">
                <a:solidFill>
                  <a:schemeClr val="tx1"/>
                </a:solidFill>
              </a:rPr>
              <a:t>www.schule-ennetbaden.ch</a:t>
            </a:r>
            <a:br>
              <a:rPr lang="de-CH" sz="3200" b="1" i="1" dirty="0">
                <a:solidFill>
                  <a:srgbClr val="B60032"/>
                </a:solidFill>
              </a:rPr>
            </a:br>
            <a:br>
              <a:rPr lang="de-CH" sz="3200" b="1" dirty="0">
                <a:solidFill>
                  <a:srgbClr val="B60032"/>
                </a:solidFill>
              </a:rPr>
            </a:br>
            <a:br>
              <a:rPr lang="de-CH" sz="3200" b="1" dirty="0">
                <a:solidFill>
                  <a:srgbClr val="B60032"/>
                </a:solidFill>
              </a:rPr>
            </a:br>
            <a:br>
              <a:rPr lang="de-CH" sz="3200" b="1" dirty="0">
                <a:solidFill>
                  <a:srgbClr val="B60032"/>
                </a:solidFill>
              </a:rPr>
            </a:br>
            <a:r>
              <a:rPr lang="de-CH" sz="3200" b="1" dirty="0">
                <a:solidFill>
                  <a:srgbClr val="B60032"/>
                </a:solidFill>
                <a:sym typeface="Wingdings" panose="05000000000000000000" pitchFamily="2" charset="2"/>
              </a:rPr>
              <a:t> A – Z</a:t>
            </a:r>
            <a:br>
              <a:rPr lang="de-CH" sz="3200" b="1" dirty="0">
                <a:solidFill>
                  <a:srgbClr val="B60032"/>
                </a:solidFill>
                <a:sym typeface="Wingdings" panose="05000000000000000000" pitchFamily="2" charset="2"/>
              </a:rPr>
            </a:br>
            <a:r>
              <a:rPr lang="de-CH" sz="3200" b="1" dirty="0">
                <a:solidFill>
                  <a:srgbClr val="B60032"/>
                </a:solidFill>
                <a:sym typeface="Wingdings" panose="05000000000000000000" pitchFamily="2" charset="2"/>
              </a:rPr>
              <a:t> Downloads und Links</a:t>
            </a:r>
            <a:endParaRPr lang="de-CH" sz="3200" dirty="0"/>
          </a:p>
        </p:txBody>
      </p:sp>
      <p:cxnSp>
        <p:nvCxnSpPr>
          <p:cNvPr id="3" name="Gerade Verbindung 2"/>
          <p:cNvCxnSpPr/>
          <p:nvPr/>
        </p:nvCxnSpPr>
        <p:spPr>
          <a:xfrm>
            <a:off x="395536" y="0"/>
            <a:ext cx="0" cy="6858000"/>
          </a:xfrm>
          <a:prstGeom prst="line">
            <a:avLst/>
          </a:prstGeom>
          <a:ln w="76200">
            <a:solidFill>
              <a:srgbClr val="B60032"/>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p:nvCxnSpPr>
        <p:spPr>
          <a:xfrm>
            <a:off x="323528" y="0"/>
            <a:ext cx="0" cy="685800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pic>
        <p:nvPicPr>
          <p:cNvPr id="2" name="Bild 1" descr="log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5191"/>
            <a:ext cx="1764792" cy="542544"/>
          </a:xfrm>
          <a:prstGeom prst="rect">
            <a:avLst/>
          </a:prstGeom>
        </p:spPr>
      </p:pic>
      <p:sp>
        <p:nvSpPr>
          <p:cNvPr id="5" name="Rectangle 2">
            <a:extLst>
              <a:ext uri="{FF2B5EF4-FFF2-40B4-BE49-F238E27FC236}">
                <a16:creationId xmlns:a16="http://schemas.microsoft.com/office/drawing/2014/main" id="{48859850-B7B9-7DE3-991F-6ED4B89F359B}"/>
              </a:ext>
            </a:extLst>
          </p:cNvPr>
          <p:cNvSpPr txBox="1">
            <a:spLocks noChangeArrowheads="1"/>
          </p:cNvSpPr>
          <p:nvPr/>
        </p:nvSpPr>
        <p:spPr bwMode="auto">
          <a:xfrm>
            <a:off x="606387" y="1547595"/>
            <a:ext cx="7931224" cy="8640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spcBef>
                <a:spcPts val="600"/>
              </a:spcBef>
              <a:spcAft>
                <a:spcPts val="0"/>
              </a:spcAft>
              <a:tabLst>
                <a:tab pos="444500" algn="l"/>
              </a:tabLst>
            </a:pPr>
            <a:r>
              <a:rPr lang="de-CH" b="1" dirty="0">
                <a:solidFill>
                  <a:srgbClr val="B60032"/>
                </a:solidFill>
              </a:rPr>
              <a:t>Fragen?</a:t>
            </a:r>
            <a:endParaRPr lang="de-DE" sz="4800" b="1" i="1" dirty="0">
              <a:solidFill>
                <a:srgbClr val="B60032"/>
              </a:solidFill>
            </a:endParaRPr>
          </a:p>
        </p:txBody>
      </p:sp>
      <p:pic>
        <p:nvPicPr>
          <p:cNvPr id="6" name="Grafik 5">
            <a:extLst>
              <a:ext uri="{FF2B5EF4-FFF2-40B4-BE49-F238E27FC236}">
                <a16:creationId xmlns:a16="http://schemas.microsoft.com/office/drawing/2014/main" id="{2D54D0E0-1627-DD2F-0BD0-4610731BD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312" y="3645024"/>
            <a:ext cx="1593373" cy="1593373"/>
          </a:xfrm>
          <a:prstGeom prst="rect">
            <a:avLst/>
          </a:prstGeom>
        </p:spPr>
      </p:pic>
    </p:spTree>
    <p:extLst>
      <p:ext uri="{BB962C8B-B14F-4D97-AF65-F5344CB8AC3E}">
        <p14:creationId xmlns:p14="http://schemas.microsoft.com/office/powerpoint/2010/main" val="4200779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 Verbindung 2"/>
          <p:cNvCxnSpPr/>
          <p:nvPr/>
        </p:nvCxnSpPr>
        <p:spPr>
          <a:xfrm>
            <a:off x="395536" y="0"/>
            <a:ext cx="0" cy="6858000"/>
          </a:xfrm>
          <a:prstGeom prst="line">
            <a:avLst/>
          </a:prstGeom>
          <a:ln w="76200">
            <a:solidFill>
              <a:srgbClr val="B60032"/>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p:nvCxnSpPr>
        <p:spPr>
          <a:xfrm>
            <a:off x="323528" y="0"/>
            <a:ext cx="0" cy="685800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sp>
        <p:nvSpPr>
          <p:cNvPr id="2" name="Rectangle 2">
            <a:extLst>
              <a:ext uri="{FF2B5EF4-FFF2-40B4-BE49-F238E27FC236}">
                <a16:creationId xmlns:a16="http://schemas.microsoft.com/office/drawing/2014/main" id="{198481FD-AEAB-B3D1-2FC3-06DF2C3432C5}"/>
              </a:ext>
            </a:extLst>
          </p:cNvPr>
          <p:cNvSpPr txBox="1">
            <a:spLocks noChangeArrowheads="1"/>
          </p:cNvSpPr>
          <p:nvPr/>
        </p:nvSpPr>
        <p:spPr bwMode="auto">
          <a:xfrm>
            <a:off x="755576" y="116632"/>
            <a:ext cx="7931224" cy="12961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600"/>
              </a:spcBef>
              <a:spcAft>
                <a:spcPts val="0"/>
              </a:spcAft>
              <a:tabLst>
                <a:tab pos="444500" algn="l"/>
              </a:tabLst>
            </a:pPr>
            <a:r>
              <a:rPr lang="de-CH" sz="3200" b="1" dirty="0">
                <a:solidFill>
                  <a:srgbClr val="B60032"/>
                </a:solidFill>
              </a:rPr>
              <a:t>Informationen der Schulleitung</a:t>
            </a:r>
          </a:p>
        </p:txBody>
      </p:sp>
      <p:pic>
        <p:nvPicPr>
          <p:cNvPr id="9" name="Grafik 8">
            <a:extLst>
              <a:ext uri="{FF2B5EF4-FFF2-40B4-BE49-F238E27FC236}">
                <a16:creationId xmlns:a16="http://schemas.microsoft.com/office/drawing/2014/main" id="{B25E7ED5-E187-021B-51F5-7B93B66C42D0}"/>
              </a:ext>
            </a:extLst>
          </p:cNvPr>
          <p:cNvPicPr>
            <a:picLocks noChangeAspect="1"/>
          </p:cNvPicPr>
          <p:nvPr/>
        </p:nvPicPr>
        <p:blipFill>
          <a:blip r:embed="rId3"/>
          <a:stretch>
            <a:fillRect/>
          </a:stretch>
        </p:blipFill>
        <p:spPr>
          <a:xfrm>
            <a:off x="3326704" y="1279860"/>
            <a:ext cx="5817296" cy="5578140"/>
          </a:xfrm>
          <a:prstGeom prst="rect">
            <a:avLst/>
          </a:prstGeom>
        </p:spPr>
      </p:pic>
      <p:sp>
        <p:nvSpPr>
          <p:cNvPr id="6" name="Rectangle 2"/>
          <p:cNvSpPr txBox="1">
            <a:spLocks noChangeArrowheads="1"/>
          </p:cNvSpPr>
          <p:nvPr/>
        </p:nvSpPr>
        <p:spPr bwMode="auto">
          <a:xfrm>
            <a:off x="755576" y="1408672"/>
            <a:ext cx="4321963" cy="13681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457200" indent="-457200" algn="l">
              <a:spcBef>
                <a:spcPts val="600"/>
              </a:spcBef>
              <a:spcAft>
                <a:spcPts val="0"/>
              </a:spcAft>
              <a:buFont typeface="Arial" panose="020B0604020202020204" pitchFamily="34" charset="0"/>
              <a:buChar char="•"/>
              <a:tabLst>
                <a:tab pos="444500" algn="l"/>
              </a:tabLst>
            </a:pPr>
            <a:r>
              <a:rPr lang="de-CH" sz="2000" dirty="0">
                <a:solidFill>
                  <a:schemeClr val="tx1"/>
                </a:solidFill>
              </a:rPr>
              <a:t>Schulraumplanung umgesetzt</a:t>
            </a:r>
            <a:endParaRPr lang="de-DE" sz="2800" b="1" dirty="0">
              <a:solidFill>
                <a:srgbClr val="B60032"/>
              </a:solidFill>
            </a:endParaRPr>
          </a:p>
          <a:p>
            <a:pPr marL="457200" indent="-457200" algn="l">
              <a:spcBef>
                <a:spcPts val="600"/>
              </a:spcBef>
              <a:spcAft>
                <a:spcPts val="0"/>
              </a:spcAft>
              <a:buFont typeface="Arial" panose="020B0604020202020204" pitchFamily="34" charset="0"/>
              <a:buChar char="•"/>
              <a:tabLst>
                <a:tab pos="444500" algn="l"/>
              </a:tabLst>
            </a:pPr>
            <a:r>
              <a:rPr lang="de-CH" sz="2000" dirty="0">
                <a:solidFill>
                  <a:schemeClr val="tx1"/>
                </a:solidFill>
              </a:rPr>
              <a:t>Zahlen zur Schule</a:t>
            </a:r>
          </a:p>
          <a:p>
            <a:pPr marL="457200" indent="-457200" algn="l">
              <a:spcBef>
                <a:spcPts val="600"/>
              </a:spcBef>
              <a:spcAft>
                <a:spcPts val="0"/>
              </a:spcAft>
              <a:buFont typeface="Arial" panose="020B0604020202020204" pitchFamily="34" charset="0"/>
              <a:buChar char="•"/>
              <a:tabLst>
                <a:tab pos="444500" algn="l"/>
              </a:tabLst>
            </a:pPr>
            <a:r>
              <a:rPr lang="de-CH" sz="2000" dirty="0">
                <a:solidFill>
                  <a:schemeClr val="tx1"/>
                </a:solidFill>
              </a:rPr>
              <a:t>Kontakt Schulbüro</a:t>
            </a:r>
          </a:p>
        </p:txBody>
      </p:sp>
    </p:spTree>
    <p:extLst>
      <p:ext uri="{BB962C8B-B14F-4D97-AF65-F5344CB8AC3E}">
        <p14:creationId xmlns:p14="http://schemas.microsoft.com/office/powerpoint/2010/main" val="401192807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3" name="Gerade Verbindung 2"/>
          <p:cNvCxnSpPr/>
          <p:nvPr/>
        </p:nvCxnSpPr>
        <p:spPr>
          <a:xfrm>
            <a:off x="395536" y="0"/>
            <a:ext cx="0" cy="6858000"/>
          </a:xfrm>
          <a:prstGeom prst="line">
            <a:avLst/>
          </a:prstGeom>
          <a:ln w="76200">
            <a:solidFill>
              <a:srgbClr val="B60032"/>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p:nvCxnSpPr>
        <p:spPr>
          <a:xfrm>
            <a:off x="323528" y="0"/>
            <a:ext cx="0" cy="685800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sp>
        <p:nvSpPr>
          <p:cNvPr id="7" name="Rectangle 2"/>
          <p:cNvSpPr txBox="1">
            <a:spLocks noChangeArrowheads="1"/>
          </p:cNvSpPr>
          <p:nvPr/>
        </p:nvSpPr>
        <p:spPr bwMode="auto">
          <a:xfrm>
            <a:off x="860119" y="332656"/>
            <a:ext cx="7931224" cy="8640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600"/>
              </a:spcBef>
              <a:spcAft>
                <a:spcPts val="0"/>
              </a:spcAft>
              <a:tabLst>
                <a:tab pos="444500" algn="l"/>
              </a:tabLst>
            </a:pPr>
            <a:r>
              <a:rPr lang="de-CH" sz="3600" b="1" dirty="0">
                <a:solidFill>
                  <a:srgbClr val="B60032"/>
                </a:solidFill>
              </a:rPr>
              <a:t>3. Schulsozialarbeit</a:t>
            </a:r>
            <a:endParaRPr lang="de-DE" sz="3600" b="1" i="1" dirty="0">
              <a:solidFill>
                <a:srgbClr val="B60032"/>
              </a:solidFill>
            </a:endParaRPr>
          </a:p>
        </p:txBody>
      </p:sp>
      <p:pic>
        <p:nvPicPr>
          <p:cNvPr id="9" name="Inhaltsplatzhalter 8">
            <a:extLst>
              <a:ext uri="{FF2B5EF4-FFF2-40B4-BE49-F238E27FC236}">
                <a16:creationId xmlns:a16="http://schemas.microsoft.com/office/drawing/2014/main" id="{044D5346-95A0-D43F-40C8-EF7979E1B3CA}"/>
              </a:ext>
            </a:extLst>
          </p:cNvPr>
          <p:cNvPicPr>
            <a:picLocks noGrp="1" noChangeAspect="1"/>
          </p:cNvPicPr>
          <p:nvPr>
            <p:ph idx="1"/>
          </p:nvPr>
        </p:nvPicPr>
        <p:blipFill>
          <a:blip r:embed="rId3"/>
          <a:stretch>
            <a:fillRect/>
          </a:stretch>
        </p:blipFill>
        <p:spPr>
          <a:xfrm>
            <a:off x="472098" y="1340768"/>
            <a:ext cx="8704966" cy="4896544"/>
          </a:xfrm>
        </p:spPr>
      </p:pic>
    </p:spTree>
    <p:extLst>
      <p:ext uri="{BB962C8B-B14F-4D97-AF65-F5344CB8AC3E}">
        <p14:creationId xmlns:p14="http://schemas.microsoft.com/office/powerpoint/2010/main" val="1047080786"/>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719572" y="1340768"/>
            <a:ext cx="8424428" cy="5112568"/>
          </a:xfrm>
        </p:spPr>
        <p:txBody>
          <a:bodyPr/>
          <a:lstStyle/>
          <a:p>
            <a:pPr marL="0" indent="0">
              <a:spcBef>
                <a:spcPts val="3000"/>
              </a:spcBef>
              <a:buNone/>
            </a:pPr>
            <a:r>
              <a:rPr lang="de-CH" sz="2800" b="1" i="1" dirty="0">
                <a:latin typeface="Arial" panose="020B0604020202020204" pitchFamily="34" charset="0"/>
                <a:cs typeface="Arial" panose="020B0604020202020204" pitchFamily="34" charset="0"/>
              </a:rPr>
              <a:t>Ziel/Idee des Elternrates:</a:t>
            </a:r>
          </a:p>
          <a:p>
            <a:pPr>
              <a:spcBef>
                <a:spcPts val="1800"/>
              </a:spcBef>
            </a:pPr>
            <a:r>
              <a:rPr lang="de-DE" sz="2400" dirty="0"/>
              <a:t>Vertritt die Interessen der Schülerinnen und Schüler sowie den Eltern</a:t>
            </a:r>
          </a:p>
          <a:p>
            <a:pPr>
              <a:spcBef>
                <a:spcPts val="1800"/>
              </a:spcBef>
            </a:pPr>
            <a:r>
              <a:rPr lang="de-DE" sz="2400" dirty="0"/>
              <a:t>Austausch mit Schulleitung</a:t>
            </a:r>
          </a:p>
          <a:p>
            <a:pPr>
              <a:spcBef>
                <a:spcPts val="1800"/>
              </a:spcBef>
            </a:pPr>
            <a:r>
              <a:rPr lang="de-DE" sz="2400" dirty="0"/>
              <a:t>Bringt Anregungen und Anliegen vor</a:t>
            </a:r>
          </a:p>
          <a:p>
            <a:pPr>
              <a:spcBef>
                <a:spcPts val="1800"/>
              </a:spcBef>
            </a:pPr>
            <a:r>
              <a:rPr lang="de-DE" sz="2400" dirty="0"/>
              <a:t>Behandelt Themen, welche die Schule als Ganzes betreffen (z. B. Läuse, Elterntaxis)</a:t>
            </a:r>
          </a:p>
          <a:p>
            <a:pPr>
              <a:spcBef>
                <a:spcPts val="1800"/>
              </a:spcBef>
            </a:pPr>
            <a:r>
              <a:rPr lang="de-DE" sz="2400" dirty="0"/>
              <a:t>Unterstützt die Schule bei Anlässen (z. B. Lesenacht)</a:t>
            </a:r>
          </a:p>
          <a:p>
            <a:pPr marL="0" indent="0">
              <a:spcBef>
                <a:spcPts val="1800"/>
              </a:spcBef>
              <a:buNone/>
            </a:pPr>
            <a:r>
              <a:rPr lang="de-DE" sz="2400" dirty="0"/>
              <a:t>Präsidium: </a:t>
            </a:r>
            <a:br>
              <a:rPr lang="de-DE" sz="2400" dirty="0"/>
            </a:br>
            <a:r>
              <a:rPr lang="de-DE" sz="2400" dirty="0">
                <a:solidFill>
                  <a:srgbClr val="C00000"/>
                </a:solidFill>
              </a:rPr>
              <a:t>Dagmar Winkler, </a:t>
            </a:r>
            <a:r>
              <a:rPr lang="de-CH" sz="2400" dirty="0">
                <a:solidFill>
                  <a:srgbClr val="C00000"/>
                </a:solidFill>
              </a:rPr>
              <a:t>elternrat@schule-ennetbaden.ch</a:t>
            </a:r>
            <a:endParaRPr lang="de-DE" sz="2400" dirty="0">
              <a:solidFill>
                <a:srgbClr val="C00000"/>
              </a:solidFill>
            </a:endParaRPr>
          </a:p>
          <a:p>
            <a:pPr marL="0" indent="0">
              <a:spcBef>
                <a:spcPts val="1800"/>
              </a:spcBef>
              <a:buNone/>
            </a:pPr>
            <a:endParaRPr lang="de-DE" sz="2400" dirty="0"/>
          </a:p>
          <a:p>
            <a:pPr marL="0" indent="0">
              <a:spcBef>
                <a:spcPts val="3000"/>
              </a:spcBef>
              <a:buNone/>
            </a:pPr>
            <a:endParaRPr lang="de-CH" sz="2800" b="1" i="1" dirty="0">
              <a:latin typeface="Arial" panose="020B0604020202020204" pitchFamily="34" charset="0"/>
              <a:cs typeface="Arial" panose="020B0604020202020204" pitchFamily="34" charset="0"/>
            </a:endParaRPr>
          </a:p>
          <a:p>
            <a:pPr marL="0" indent="0">
              <a:spcBef>
                <a:spcPts val="3000"/>
              </a:spcBef>
              <a:buNone/>
            </a:pPr>
            <a:endParaRPr lang="de-CH" sz="2800" b="1" i="1" dirty="0">
              <a:latin typeface="Arial" panose="020B0604020202020204" pitchFamily="34" charset="0"/>
              <a:cs typeface="Arial" panose="020B0604020202020204" pitchFamily="34" charset="0"/>
            </a:endParaRPr>
          </a:p>
          <a:p>
            <a:pPr marL="0" indent="0">
              <a:spcBef>
                <a:spcPts val="3000"/>
              </a:spcBef>
              <a:buNone/>
            </a:pPr>
            <a:endParaRPr lang="de-CH" sz="2800" b="1" dirty="0">
              <a:sym typeface="Wingdings" panose="05000000000000000000" pitchFamily="2" charset="2"/>
            </a:endParaRPr>
          </a:p>
        </p:txBody>
      </p:sp>
      <p:cxnSp>
        <p:nvCxnSpPr>
          <p:cNvPr id="3" name="Gerade Verbindung 2"/>
          <p:cNvCxnSpPr/>
          <p:nvPr/>
        </p:nvCxnSpPr>
        <p:spPr>
          <a:xfrm>
            <a:off x="395536" y="0"/>
            <a:ext cx="0" cy="6858000"/>
          </a:xfrm>
          <a:prstGeom prst="line">
            <a:avLst/>
          </a:prstGeom>
          <a:ln w="76200">
            <a:solidFill>
              <a:srgbClr val="B60032"/>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p:nvCxnSpPr>
        <p:spPr>
          <a:xfrm>
            <a:off x="323528" y="0"/>
            <a:ext cx="0" cy="685800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sp>
        <p:nvSpPr>
          <p:cNvPr id="7" name="Rectangle 2"/>
          <p:cNvSpPr txBox="1">
            <a:spLocks noChangeArrowheads="1"/>
          </p:cNvSpPr>
          <p:nvPr/>
        </p:nvSpPr>
        <p:spPr bwMode="auto">
          <a:xfrm>
            <a:off x="742442" y="4614"/>
            <a:ext cx="7931224" cy="14401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600"/>
              </a:spcBef>
              <a:spcAft>
                <a:spcPts val="0"/>
              </a:spcAft>
              <a:tabLst>
                <a:tab pos="444500" algn="l"/>
              </a:tabLst>
            </a:pPr>
            <a:r>
              <a:rPr lang="de-CH" sz="3600" b="1" dirty="0">
                <a:solidFill>
                  <a:srgbClr val="B60032"/>
                </a:solidFill>
              </a:rPr>
              <a:t>4. Elternrat</a:t>
            </a:r>
            <a:endParaRPr lang="de-DE" sz="3600" b="1" i="1" dirty="0">
              <a:solidFill>
                <a:srgbClr val="B60032"/>
              </a:solidFill>
            </a:endParaRPr>
          </a:p>
        </p:txBody>
      </p:sp>
    </p:spTree>
    <p:extLst>
      <p:ext uri="{BB962C8B-B14F-4D97-AF65-F5344CB8AC3E}">
        <p14:creationId xmlns:p14="http://schemas.microsoft.com/office/powerpoint/2010/main" val="2254721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cxnSp>
        <p:nvCxnSpPr>
          <p:cNvPr id="3" name="Gerade Verbindung 2"/>
          <p:cNvCxnSpPr/>
          <p:nvPr/>
        </p:nvCxnSpPr>
        <p:spPr>
          <a:xfrm>
            <a:off x="395536" y="0"/>
            <a:ext cx="0" cy="6858000"/>
          </a:xfrm>
          <a:prstGeom prst="line">
            <a:avLst/>
          </a:prstGeom>
          <a:ln w="76200">
            <a:solidFill>
              <a:srgbClr val="B60032"/>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p:nvCxnSpPr>
        <p:spPr>
          <a:xfrm>
            <a:off x="323528" y="0"/>
            <a:ext cx="0" cy="685800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3A7D4F79-829C-A47F-C477-614F008437CE}"/>
              </a:ext>
            </a:extLst>
          </p:cNvPr>
          <p:cNvSpPr txBox="1"/>
          <p:nvPr/>
        </p:nvSpPr>
        <p:spPr>
          <a:xfrm>
            <a:off x="860119" y="1369221"/>
            <a:ext cx="7960352" cy="5278368"/>
          </a:xfrm>
          <a:prstGeom prst="rect">
            <a:avLst/>
          </a:prstGeom>
          <a:noFill/>
        </p:spPr>
        <p:txBody>
          <a:bodyPr wrap="square" rtlCol="0">
            <a:spAutoFit/>
          </a:bodyPr>
          <a:lstStyle/>
          <a:p>
            <a:r>
              <a:rPr lang="de-CH" b="1" dirty="0">
                <a:latin typeface="Arial" panose="020B0604020202020204" pitchFamily="34" charset="0"/>
                <a:cs typeface="Arial" panose="020B0604020202020204" pitchFamily="34" charset="0"/>
              </a:rPr>
              <a:t>Handreichung «Beurteilen an der Volksschule Aargau»</a:t>
            </a:r>
          </a:p>
          <a:p>
            <a:pPr>
              <a:spcBef>
                <a:spcPts val="1200"/>
              </a:spcBef>
            </a:pPr>
            <a:r>
              <a:rPr lang="de-DE" b="1" dirty="0">
                <a:latin typeface="Arial" panose="020B0604020202020204" pitchFamily="34" charset="0"/>
                <a:cs typeface="Arial" panose="020B0604020202020204" pitchFamily="34" charset="0"/>
              </a:rPr>
              <a:t>Belege</a:t>
            </a:r>
            <a:r>
              <a:rPr lang="de-DE" dirty="0">
                <a:latin typeface="Arial" panose="020B0604020202020204" pitchFamily="34" charset="0"/>
                <a:cs typeface="Arial" panose="020B0604020202020204" pitchFamily="34" charset="0"/>
              </a:rPr>
              <a:t>, die relevant sind für Beurteilungen im Lernbericht, Zwischenbericht oder im Jahreszeugnis, werden schriftlich beurteilt (es bedarf einer schriftlichen "</a:t>
            </a:r>
            <a:r>
              <a:rPr lang="de-DE" dirty="0" err="1">
                <a:highlight>
                  <a:srgbClr val="FFFF00"/>
                </a:highlight>
                <a:latin typeface="Arial" panose="020B0604020202020204" pitchFamily="34" charset="0"/>
                <a:cs typeface="Arial" panose="020B0604020202020204" pitchFamily="34" charset="0"/>
              </a:rPr>
              <a:t>Äusserung</a:t>
            </a:r>
            <a:r>
              <a:rPr lang="de-DE" dirty="0">
                <a:latin typeface="Arial" panose="020B0604020202020204" pitchFamily="34" charset="0"/>
                <a:cs typeface="Arial" panose="020B0604020202020204" pitchFamily="34" charset="0"/>
              </a:rPr>
              <a:t>" in Form von </a:t>
            </a:r>
            <a:r>
              <a:rPr lang="de-DE" dirty="0">
                <a:highlight>
                  <a:srgbClr val="FFFF00"/>
                </a:highlight>
                <a:latin typeface="Arial" panose="020B0604020202020204" pitchFamily="34" charset="0"/>
                <a:cs typeface="Arial" panose="020B0604020202020204" pitchFamily="34" charset="0"/>
              </a:rPr>
              <a:t>Worten</a:t>
            </a:r>
            <a:r>
              <a:rPr lang="de-DE" dirty="0">
                <a:latin typeface="Arial" panose="020B0604020202020204" pitchFamily="34" charset="0"/>
                <a:cs typeface="Arial" panose="020B0604020202020204" pitchFamily="34" charset="0"/>
              </a:rPr>
              <a:t>, Punkten, Prädikaten, Noten etc.).</a:t>
            </a:r>
          </a:p>
          <a:p>
            <a:pPr>
              <a:spcBef>
                <a:spcPts val="1200"/>
              </a:spcBef>
            </a:pPr>
            <a:r>
              <a:rPr lang="de-DE" dirty="0">
                <a:latin typeface="Arial" panose="020B0604020202020204" pitchFamily="34" charset="0"/>
                <a:cs typeface="Arial" panose="020B0604020202020204" pitchFamily="34" charset="0"/>
              </a:rPr>
              <a:t>Die </a:t>
            </a:r>
            <a:r>
              <a:rPr lang="de-DE" b="1" dirty="0">
                <a:latin typeface="Arial" panose="020B0604020202020204" pitchFamily="34" charset="0"/>
                <a:cs typeface="Arial" panose="020B0604020202020204" pitchFamily="34" charset="0"/>
              </a:rPr>
              <a:t>Lehrpersonen</a:t>
            </a:r>
            <a:r>
              <a:rPr lang="de-DE" dirty="0">
                <a:latin typeface="Arial" panose="020B0604020202020204" pitchFamily="34" charset="0"/>
                <a:cs typeface="Arial" panose="020B0604020202020204" pitchFamily="34" charset="0"/>
              </a:rPr>
              <a:t> der Aargauer Volksschule </a:t>
            </a:r>
            <a:r>
              <a:rPr lang="de-DE" b="1" dirty="0">
                <a:latin typeface="Arial" panose="020B0604020202020204" pitchFamily="34" charset="0"/>
                <a:cs typeface="Arial" panose="020B0604020202020204" pitchFamily="34" charset="0"/>
              </a:rPr>
              <a:t>entscheiden selber</a:t>
            </a:r>
            <a:r>
              <a:rPr lang="de-DE" dirty="0">
                <a:latin typeface="Arial" panose="020B0604020202020204" pitchFamily="34" charset="0"/>
                <a:cs typeface="Arial" panose="020B0604020202020204" pitchFamily="34" charset="0"/>
              </a:rPr>
              <a:t>, welche Arten von Lernkontrollen sie durchführen und in welcher </a:t>
            </a:r>
            <a:r>
              <a:rPr lang="de-DE" b="1" dirty="0">
                <a:latin typeface="Arial" panose="020B0604020202020204" pitchFamily="34" charset="0"/>
                <a:cs typeface="Arial" panose="020B0604020202020204" pitchFamily="34" charset="0"/>
              </a:rPr>
              <a:t>Form die Beurteilung </a:t>
            </a:r>
            <a:r>
              <a:rPr lang="de-DE" dirty="0">
                <a:latin typeface="Arial" panose="020B0604020202020204" pitchFamily="34" charset="0"/>
                <a:cs typeface="Arial" panose="020B0604020202020204" pitchFamily="34" charset="0"/>
              </a:rPr>
              <a:t>erfolgt (</a:t>
            </a:r>
            <a:r>
              <a:rPr lang="de-DE" dirty="0">
                <a:highlight>
                  <a:srgbClr val="FFFF00"/>
                </a:highlight>
                <a:latin typeface="Arial" panose="020B0604020202020204" pitchFamily="34" charset="0"/>
                <a:cs typeface="Arial" panose="020B0604020202020204" pitchFamily="34" charset="0"/>
              </a:rPr>
              <a:t>Dialog</a:t>
            </a:r>
            <a:r>
              <a:rPr lang="de-DE" dirty="0">
                <a:latin typeface="Arial" panose="020B0604020202020204" pitchFamily="34" charset="0"/>
                <a:cs typeface="Arial" panose="020B0604020202020204" pitchFamily="34" charset="0"/>
              </a:rPr>
              <a:t>, Beurteilungsraster, </a:t>
            </a:r>
            <a:r>
              <a:rPr lang="de-DE" dirty="0">
                <a:highlight>
                  <a:srgbClr val="FFFF00"/>
                </a:highlight>
                <a:latin typeface="Arial" panose="020B0604020202020204" pitchFamily="34" charset="0"/>
                <a:cs typeface="Arial" panose="020B0604020202020204" pitchFamily="34" charset="0"/>
              </a:rPr>
              <a:t>Berichte</a:t>
            </a:r>
            <a:r>
              <a:rPr lang="de-DE" dirty="0">
                <a:latin typeface="Arial" panose="020B0604020202020204" pitchFamily="34" charset="0"/>
                <a:cs typeface="Arial" panose="020B0604020202020204" pitchFamily="34" charset="0"/>
              </a:rPr>
              <a:t>, Prädikate, Symbole, Noten etc.). </a:t>
            </a:r>
          </a:p>
          <a:p>
            <a:pPr>
              <a:spcBef>
                <a:spcPts val="1200"/>
              </a:spcBef>
            </a:pPr>
            <a:r>
              <a:rPr lang="de-DE" dirty="0">
                <a:latin typeface="Arial" panose="020B0604020202020204" pitchFamily="34" charset="0"/>
                <a:cs typeface="Arial" panose="020B0604020202020204" pitchFamily="34" charset="0"/>
              </a:rPr>
              <a:t>Seitens Kanton </a:t>
            </a:r>
            <a:r>
              <a:rPr lang="de-DE" b="1" dirty="0">
                <a:latin typeface="Arial" panose="020B0604020202020204" pitchFamily="34" charset="0"/>
                <a:cs typeface="Arial" panose="020B0604020202020204" pitchFamily="34" charset="0"/>
              </a:rPr>
              <a:t>vorgegeben</a:t>
            </a:r>
            <a:r>
              <a:rPr lang="de-DE" dirty="0">
                <a:latin typeface="Arial" panose="020B0604020202020204" pitchFamily="34" charset="0"/>
                <a:cs typeface="Arial" panose="020B0604020202020204" pitchFamily="34" charset="0"/>
              </a:rPr>
              <a:t> ist einzig, dass im </a:t>
            </a:r>
            <a:r>
              <a:rPr lang="de-DE" dirty="0">
                <a:highlight>
                  <a:srgbClr val="FFFF00"/>
                </a:highlight>
                <a:latin typeface="Arial" panose="020B0604020202020204" pitchFamily="34" charset="0"/>
                <a:cs typeface="Arial" panose="020B0604020202020204" pitchFamily="34" charset="0"/>
              </a:rPr>
              <a:t>Zwischenbericht und Jahreszeugnis </a:t>
            </a:r>
            <a:r>
              <a:rPr lang="de-DE" dirty="0">
                <a:latin typeface="Arial" panose="020B0604020202020204" pitchFamily="34" charset="0"/>
                <a:cs typeface="Arial" panose="020B0604020202020204" pitchFamily="34" charset="0"/>
              </a:rPr>
              <a:t>eine Beurteilung der Kern- und Erweiterungsfächer mit </a:t>
            </a:r>
            <a:r>
              <a:rPr lang="de-DE" dirty="0">
                <a:highlight>
                  <a:srgbClr val="FFFF00"/>
                </a:highlight>
                <a:latin typeface="Arial" panose="020B0604020202020204" pitchFamily="34" charset="0"/>
                <a:cs typeface="Arial" panose="020B0604020202020204" pitchFamily="34" charset="0"/>
              </a:rPr>
              <a:t>Noten</a:t>
            </a:r>
            <a:r>
              <a:rPr lang="de-DE" dirty="0">
                <a:latin typeface="Arial" panose="020B0604020202020204" pitchFamily="34" charset="0"/>
                <a:cs typeface="Arial" panose="020B0604020202020204" pitchFamily="34" charset="0"/>
              </a:rPr>
              <a:t> erfolgt.</a:t>
            </a:r>
          </a:p>
          <a:p>
            <a:pPr>
              <a:spcBef>
                <a:spcPts val="1200"/>
              </a:spcBef>
            </a:pPr>
            <a:r>
              <a:rPr lang="de-DE" dirty="0">
                <a:latin typeface="Arial" panose="020B0604020202020204" pitchFamily="34" charset="0"/>
                <a:cs typeface="Arial" panose="020B0604020202020204" pitchFamily="34" charset="0"/>
              </a:rPr>
              <a:t>Kompetenzorientiertes Beurteilen: </a:t>
            </a:r>
            <a:r>
              <a:rPr lang="de-DE" dirty="0" err="1">
                <a:highlight>
                  <a:srgbClr val="FFFF00"/>
                </a:highlight>
                <a:latin typeface="Arial" panose="020B0604020202020204" pitchFamily="34" charset="0"/>
                <a:cs typeface="Arial" panose="020B0604020202020204" pitchFamily="34" charset="0"/>
              </a:rPr>
              <a:t>Regelmässige</a:t>
            </a:r>
            <a:r>
              <a:rPr lang="de-DE" dirty="0">
                <a:highlight>
                  <a:srgbClr val="FFFF00"/>
                </a:highlight>
                <a:latin typeface="Arial" panose="020B0604020202020204" pitchFamily="34" charset="0"/>
                <a:cs typeface="Arial" panose="020B0604020202020204" pitchFamily="34" charset="0"/>
              </a:rPr>
              <a:t> formative Beurteilungen </a:t>
            </a:r>
            <a:r>
              <a:rPr lang="de-DE" dirty="0">
                <a:latin typeface="Arial" panose="020B0604020202020204" pitchFamily="34" charset="0"/>
                <a:cs typeface="Arial" panose="020B0604020202020204" pitchFamily="34" charset="0"/>
              </a:rPr>
              <a:t>(förderorientierte Rückmeldung zum Lernprozess) </a:t>
            </a:r>
            <a:r>
              <a:rPr lang="de-DE" dirty="0">
                <a:highlight>
                  <a:srgbClr val="FFFF00"/>
                </a:highlight>
                <a:latin typeface="Arial" panose="020B0604020202020204" pitchFamily="34" charset="0"/>
                <a:cs typeface="Arial" panose="020B0604020202020204" pitchFamily="34" charset="0"/>
              </a:rPr>
              <a:t>unterstützen die Schülerinnen und Schüler beim Aufbau von Kompetenzen.</a:t>
            </a:r>
            <a:endParaRPr lang="de-DE" dirty="0"/>
          </a:p>
          <a:p>
            <a:endParaRPr lang="de-DE" dirty="0"/>
          </a:p>
          <a:p>
            <a:r>
              <a:rPr lang="de-DE" sz="1200" dirty="0"/>
              <a:t>Quelle: Handreichung Beurteilen an der Volksschule, Januar 2022 (BKS Kanton Aargau) </a:t>
            </a:r>
            <a:endParaRPr lang="de-CH" sz="1200" dirty="0"/>
          </a:p>
        </p:txBody>
      </p:sp>
      <p:sp>
        <p:nvSpPr>
          <p:cNvPr id="9" name="Rectangle 2">
            <a:extLst>
              <a:ext uri="{FF2B5EF4-FFF2-40B4-BE49-F238E27FC236}">
                <a16:creationId xmlns:a16="http://schemas.microsoft.com/office/drawing/2014/main" id="{CD52622F-AA8F-502E-200D-B6658833FC1C}"/>
              </a:ext>
            </a:extLst>
          </p:cNvPr>
          <p:cNvSpPr txBox="1">
            <a:spLocks noChangeArrowheads="1"/>
          </p:cNvSpPr>
          <p:nvPr/>
        </p:nvSpPr>
        <p:spPr bwMode="auto">
          <a:xfrm>
            <a:off x="860119" y="332656"/>
            <a:ext cx="7931224" cy="8640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600"/>
              </a:spcBef>
              <a:spcAft>
                <a:spcPts val="0"/>
              </a:spcAft>
              <a:tabLst>
                <a:tab pos="444500" algn="l"/>
              </a:tabLst>
            </a:pPr>
            <a:r>
              <a:rPr lang="de-CH" sz="3200" b="1" dirty="0">
                <a:solidFill>
                  <a:srgbClr val="B60032"/>
                </a:solidFill>
              </a:rPr>
              <a:t>Beurteilung - Grundlage</a:t>
            </a:r>
            <a:endParaRPr lang="de-DE" sz="3600" b="1" i="1" dirty="0">
              <a:solidFill>
                <a:srgbClr val="B60032"/>
              </a:solidFill>
            </a:endParaRPr>
          </a:p>
        </p:txBody>
      </p:sp>
    </p:spTree>
    <p:extLst>
      <p:ext uri="{BB962C8B-B14F-4D97-AF65-F5344CB8AC3E}">
        <p14:creationId xmlns:p14="http://schemas.microsoft.com/office/powerpoint/2010/main" val="407079251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3" name="Gerade Verbindung 2"/>
          <p:cNvCxnSpPr/>
          <p:nvPr/>
        </p:nvCxnSpPr>
        <p:spPr>
          <a:xfrm>
            <a:off x="395536" y="0"/>
            <a:ext cx="0" cy="6858000"/>
          </a:xfrm>
          <a:prstGeom prst="line">
            <a:avLst/>
          </a:prstGeom>
          <a:ln w="76200">
            <a:solidFill>
              <a:srgbClr val="B60032"/>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p:nvCxnSpPr>
        <p:spPr>
          <a:xfrm>
            <a:off x="323528" y="0"/>
            <a:ext cx="0" cy="685800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3A7D4F79-829C-A47F-C477-614F008437CE}"/>
              </a:ext>
            </a:extLst>
          </p:cNvPr>
          <p:cNvSpPr txBox="1"/>
          <p:nvPr/>
        </p:nvSpPr>
        <p:spPr>
          <a:xfrm>
            <a:off x="860120" y="1700808"/>
            <a:ext cx="7960352" cy="4708981"/>
          </a:xfrm>
          <a:prstGeom prst="rect">
            <a:avLst/>
          </a:prstGeom>
          <a:noFill/>
        </p:spPr>
        <p:txBody>
          <a:bodyPr wrap="square" rtlCol="0">
            <a:spAutoFit/>
          </a:bodyPr>
          <a:lstStyle/>
          <a:p>
            <a:pPr marL="363538" indent="-363538">
              <a:spcBef>
                <a:spcPts val="0"/>
              </a:spcBef>
            </a:pPr>
            <a:r>
              <a:rPr lang="de-DE" b="1" dirty="0">
                <a:latin typeface="Arial" panose="020B0604020202020204" pitchFamily="34" charset="0"/>
                <a:cs typeface="Arial" panose="020B0604020202020204" pitchFamily="34" charset="0"/>
              </a:rPr>
              <a:t>Relevante Belege</a:t>
            </a:r>
          </a:p>
          <a:p>
            <a:pPr marL="285750" indent="-285750">
              <a:spcBef>
                <a:spcPts val="0"/>
              </a:spcBef>
              <a:buFont typeface="Wingdings" panose="05000000000000000000" pitchFamily="2" charset="2"/>
              <a:buChar char="à"/>
            </a:pPr>
            <a:r>
              <a:rPr lang="de-DE" dirty="0">
                <a:latin typeface="Arial" panose="020B0604020202020204" pitchFamily="34" charset="0"/>
                <a:cs typeface="Arial" panose="020B0604020202020204" pitchFamily="34" charset="0"/>
              </a:rPr>
              <a:t>schriftliche Beurteilung</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(z.B. Worte, Punkte, Prädikate, Note etc.).</a:t>
            </a:r>
          </a:p>
          <a:p>
            <a:pPr>
              <a:spcBef>
                <a:spcPts val="0"/>
              </a:spcBef>
            </a:pPr>
            <a:endParaRPr lang="de-DE" dirty="0">
              <a:latin typeface="Arial" panose="020B0604020202020204" pitchFamily="34" charset="0"/>
              <a:cs typeface="Arial" panose="020B0604020202020204" pitchFamily="34" charset="0"/>
            </a:endParaRPr>
          </a:p>
          <a:p>
            <a:pPr marL="269875" indent="-269875">
              <a:spcBef>
                <a:spcPts val="0"/>
              </a:spcBef>
            </a:pPr>
            <a:r>
              <a:rPr lang="de-DE" b="1" dirty="0">
                <a:latin typeface="Arial" panose="020B0604020202020204" pitchFamily="34" charset="0"/>
                <a:cs typeface="Arial" panose="020B0604020202020204" pitchFamily="34" charset="0"/>
              </a:rPr>
              <a:t>Form/Art der Beurteilung</a:t>
            </a:r>
          </a:p>
          <a:p>
            <a:pPr marL="285750" indent="-285750">
              <a:spcBef>
                <a:spcPts val="0"/>
              </a:spcBef>
              <a:buFont typeface="Wingdings" panose="05000000000000000000" pitchFamily="2" charset="2"/>
              <a:buChar char="à"/>
            </a:pPr>
            <a:r>
              <a:rPr lang="de-DE" dirty="0">
                <a:latin typeface="Arial" panose="020B0604020202020204" pitchFamily="34" charset="0"/>
                <a:cs typeface="Arial" panose="020B0604020202020204" pitchFamily="34" charset="0"/>
                <a:sym typeface="Wingdings" panose="05000000000000000000" pitchFamily="2" charset="2"/>
              </a:rPr>
              <a:t>Entscheid bei </a:t>
            </a:r>
            <a:r>
              <a:rPr lang="de-DE" dirty="0">
                <a:latin typeface="Arial" panose="020B0604020202020204" pitchFamily="34" charset="0"/>
                <a:cs typeface="Arial" panose="020B0604020202020204" pitchFamily="34" charset="0"/>
              </a:rPr>
              <a:t>Lehrpersonen</a:t>
            </a:r>
            <a:br>
              <a:rPr lang="de-DE" b="1"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(z.B. Dialog, Beurteilungsraster, Berichte, Prädikate, Symbole, Noten)</a:t>
            </a:r>
          </a:p>
          <a:p>
            <a:pPr>
              <a:spcBef>
                <a:spcPts val="0"/>
              </a:spcBef>
            </a:pPr>
            <a:r>
              <a:rPr lang="de-DE" dirty="0">
                <a:latin typeface="Arial" panose="020B0604020202020204" pitchFamily="34" charset="0"/>
                <a:cs typeface="Arial" panose="020B0604020202020204" pitchFamily="34" charset="0"/>
              </a:rPr>
              <a:t> </a:t>
            </a:r>
          </a:p>
          <a:p>
            <a:pPr marL="269875" indent="-269875">
              <a:spcBef>
                <a:spcPts val="0"/>
              </a:spcBef>
            </a:pPr>
            <a:r>
              <a:rPr lang="de-DE" b="1" dirty="0">
                <a:latin typeface="Arial" panose="020B0604020202020204" pitchFamily="34" charset="0"/>
                <a:cs typeface="Arial" panose="020B0604020202020204" pitchFamily="34" charset="0"/>
              </a:rPr>
              <a:t>Vorgabe Kanton</a:t>
            </a:r>
          </a:p>
          <a:p>
            <a:pPr marL="285750" indent="-285750">
              <a:spcBef>
                <a:spcPts val="0"/>
              </a:spcBef>
              <a:buFont typeface="Wingdings" panose="05000000000000000000" pitchFamily="2" charset="2"/>
              <a:buChar char="à"/>
            </a:pPr>
            <a:r>
              <a:rPr lang="de-DE" dirty="0">
                <a:latin typeface="Arial" panose="020B0604020202020204" pitchFamily="34" charset="0"/>
                <a:cs typeface="Arial" panose="020B0604020202020204" pitchFamily="34" charset="0"/>
              </a:rPr>
              <a:t>Zwischenbericht und Jahreszeugnis der Kern- und Erweiterungsfächer mit Noten</a:t>
            </a:r>
          </a:p>
          <a:p>
            <a:pPr>
              <a:spcBef>
                <a:spcPts val="0"/>
              </a:spcBef>
            </a:pPr>
            <a:endParaRPr lang="de-DE" dirty="0">
              <a:latin typeface="Arial" panose="020B0604020202020204" pitchFamily="34" charset="0"/>
              <a:cs typeface="Arial" panose="020B0604020202020204" pitchFamily="34" charset="0"/>
            </a:endParaRPr>
          </a:p>
          <a:p>
            <a:pPr>
              <a:spcBef>
                <a:spcPts val="0"/>
              </a:spcBef>
            </a:pPr>
            <a:r>
              <a:rPr lang="de-DE" b="1" dirty="0">
                <a:latin typeface="Arial" panose="020B0604020202020204" pitchFamily="34" charset="0"/>
                <a:cs typeface="Arial" panose="020B0604020202020204" pitchFamily="34" charset="0"/>
              </a:rPr>
              <a:t>Kompetenzorientiertes Beurteilen</a:t>
            </a:r>
          </a:p>
          <a:p>
            <a:pPr marL="269875" indent="-269875">
              <a:spcBef>
                <a:spcPts val="0"/>
              </a:spcBef>
            </a:pPr>
            <a:r>
              <a:rPr lang="de-DE" dirty="0">
                <a:latin typeface="Arial" panose="020B0604020202020204" pitchFamily="34" charset="0"/>
                <a:cs typeface="Arial" panose="020B0604020202020204" pitchFamily="34" charset="0"/>
                <a:sym typeface="Wingdings" panose="05000000000000000000" pitchFamily="2" charset="2"/>
              </a:rPr>
              <a:t> </a:t>
            </a:r>
            <a:r>
              <a:rPr lang="de-DE" dirty="0" err="1">
                <a:latin typeface="Arial" panose="020B0604020202020204" pitchFamily="34" charset="0"/>
                <a:cs typeface="Arial" panose="020B0604020202020204" pitchFamily="34" charset="0"/>
              </a:rPr>
              <a:t>Regelmässige</a:t>
            </a:r>
            <a:r>
              <a:rPr lang="de-DE" dirty="0">
                <a:latin typeface="Arial" panose="020B0604020202020204" pitchFamily="34" charset="0"/>
                <a:cs typeface="Arial" panose="020B0604020202020204" pitchFamily="34" charset="0"/>
              </a:rPr>
              <a:t> formative Beurteilungen unterstützen die Schülerinnen und Schüler beim Aufbau von Kompetenzen.</a:t>
            </a:r>
            <a:endParaRPr lang="de-DE" dirty="0"/>
          </a:p>
          <a:p>
            <a:endParaRPr lang="de-DE" dirty="0"/>
          </a:p>
          <a:p>
            <a:r>
              <a:rPr lang="de-DE" sz="1200" dirty="0"/>
              <a:t>Quelle: Handreichung Beurteilen an der Volksschule, Juni 2023 (BKS Kanton Aargau) Re</a:t>
            </a:r>
            <a:endParaRPr lang="de-CH" sz="1200" dirty="0"/>
          </a:p>
        </p:txBody>
      </p:sp>
      <p:sp>
        <p:nvSpPr>
          <p:cNvPr id="9" name="Rectangle 2">
            <a:extLst>
              <a:ext uri="{FF2B5EF4-FFF2-40B4-BE49-F238E27FC236}">
                <a16:creationId xmlns:a16="http://schemas.microsoft.com/office/drawing/2014/main" id="{CD52622F-AA8F-502E-200D-B6658833FC1C}"/>
              </a:ext>
            </a:extLst>
          </p:cNvPr>
          <p:cNvSpPr txBox="1">
            <a:spLocks noChangeArrowheads="1"/>
          </p:cNvSpPr>
          <p:nvPr/>
        </p:nvSpPr>
        <p:spPr bwMode="auto">
          <a:xfrm>
            <a:off x="860119" y="332656"/>
            <a:ext cx="7920000" cy="1296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600"/>
              </a:spcBef>
              <a:spcAft>
                <a:spcPts val="0"/>
              </a:spcAft>
              <a:tabLst>
                <a:tab pos="444500" algn="l"/>
              </a:tabLst>
            </a:pPr>
            <a:r>
              <a:rPr lang="de-CH" sz="3200" b="1" dirty="0">
                <a:solidFill>
                  <a:srgbClr val="B60032"/>
                </a:solidFill>
              </a:rPr>
              <a:t>Beurteilung</a:t>
            </a:r>
            <a:br>
              <a:rPr lang="de-CH" sz="3200" b="1" dirty="0">
                <a:solidFill>
                  <a:srgbClr val="B60032"/>
                </a:solidFill>
              </a:rPr>
            </a:br>
            <a:r>
              <a:rPr lang="de-CH" sz="2400" b="1" i="1" dirty="0">
                <a:solidFill>
                  <a:srgbClr val="B60032"/>
                </a:solidFill>
              </a:rPr>
              <a:t>Gesetzliche Bestimmungen</a:t>
            </a:r>
            <a:endParaRPr lang="de-DE" sz="3600" b="1" i="1" dirty="0">
              <a:solidFill>
                <a:srgbClr val="B60032"/>
              </a:solidFill>
            </a:endParaRPr>
          </a:p>
        </p:txBody>
      </p:sp>
    </p:spTree>
    <p:extLst>
      <p:ext uri="{BB962C8B-B14F-4D97-AF65-F5344CB8AC3E}">
        <p14:creationId xmlns:p14="http://schemas.microsoft.com/office/powerpoint/2010/main" val="141659459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3" name="Gerade Verbindung 2"/>
          <p:cNvCxnSpPr/>
          <p:nvPr/>
        </p:nvCxnSpPr>
        <p:spPr>
          <a:xfrm>
            <a:off x="395536" y="0"/>
            <a:ext cx="0" cy="6858000"/>
          </a:xfrm>
          <a:prstGeom prst="line">
            <a:avLst/>
          </a:prstGeom>
          <a:ln w="76200">
            <a:solidFill>
              <a:srgbClr val="B60032"/>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p:nvCxnSpPr>
        <p:spPr>
          <a:xfrm>
            <a:off x="323528" y="0"/>
            <a:ext cx="0" cy="685800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sp>
        <p:nvSpPr>
          <p:cNvPr id="9" name="Rectangle 2">
            <a:extLst>
              <a:ext uri="{FF2B5EF4-FFF2-40B4-BE49-F238E27FC236}">
                <a16:creationId xmlns:a16="http://schemas.microsoft.com/office/drawing/2014/main" id="{CD52622F-AA8F-502E-200D-B6658833FC1C}"/>
              </a:ext>
            </a:extLst>
          </p:cNvPr>
          <p:cNvSpPr txBox="1">
            <a:spLocks noChangeArrowheads="1"/>
          </p:cNvSpPr>
          <p:nvPr/>
        </p:nvSpPr>
        <p:spPr bwMode="auto">
          <a:xfrm>
            <a:off x="860119" y="332656"/>
            <a:ext cx="7931224" cy="8640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600"/>
              </a:spcBef>
              <a:spcAft>
                <a:spcPts val="0"/>
              </a:spcAft>
              <a:tabLst>
                <a:tab pos="444500" algn="l"/>
              </a:tabLst>
            </a:pPr>
            <a:r>
              <a:rPr lang="de-CH" sz="3200" b="1" dirty="0">
                <a:solidFill>
                  <a:srgbClr val="B60032"/>
                </a:solidFill>
              </a:rPr>
              <a:t>Beurteilungsformen</a:t>
            </a:r>
            <a:endParaRPr lang="de-DE" sz="3600" b="1" i="1" dirty="0">
              <a:solidFill>
                <a:srgbClr val="B60032"/>
              </a:solidFill>
            </a:endParaRPr>
          </a:p>
        </p:txBody>
      </p:sp>
      <p:sp>
        <p:nvSpPr>
          <p:cNvPr id="2" name="Textfeld 1">
            <a:extLst>
              <a:ext uri="{FF2B5EF4-FFF2-40B4-BE49-F238E27FC236}">
                <a16:creationId xmlns:a16="http://schemas.microsoft.com/office/drawing/2014/main" id="{FED22C2C-D1B5-0034-C7B8-8C8201AF7679}"/>
              </a:ext>
            </a:extLst>
          </p:cNvPr>
          <p:cNvSpPr txBox="1"/>
          <p:nvPr/>
        </p:nvSpPr>
        <p:spPr>
          <a:xfrm>
            <a:off x="860119" y="2924944"/>
            <a:ext cx="7533523" cy="1200329"/>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			</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			</a:t>
            </a:r>
            <a:endParaRPr lang="de-CH" dirty="0"/>
          </a:p>
        </p:txBody>
      </p:sp>
      <p:graphicFrame>
        <p:nvGraphicFramePr>
          <p:cNvPr id="6" name="Tabelle 6">
            <a:extLst>
              <a:ext uri="{FF2B5EF4-FFF2-40B4-BE49-F238E27FC236}">
                <a16:creationId xmlns:a16="http://schemas.microsoft.com/office/drawing/2014/main" id="{7ECC71DD-6881-7949-1C8C-15EB61A96851}"/>
              </a:ext>
            </a:extLst>
          </p:cNvPr>
          <p:cNvGraphicFramePr>
            <a:graphicFrameLocks noGrp="1"/>
          </p:cNvGraphicFramePr>
          <p:nvPr>
            <p:extLst>
              <p:ext uri="{D42A27DB-BD31-4B8C-83A1-F6EECF244321}">
                <p14:modId xmlns:p14="http://schemas.microsoft.com/office/powerpoint/2010/main" val="3237670914"/>
              </p:ext>
            </p:extLst>
          </p:nvPr>
        </p:nvGraphicFramePr>
        <p:xfrm>
          <a:off x="860119" y="1449000"/>
          <a:ext cx="7560000" cy="3960000"/>
        </p:xfrm>
        <a:graphic>
          <a:graphicData uri="http://schemas.openxmlformats.org/drawingml/2006/table">
            <a:tbl>
              <a:tblPr firstRow="1" bandRow="1">
                <a:tableStyleId>{5C22544A-7EE6-4342-B048-85BDC9FD1C3A}</a:tableStyleId>
              </a:tblPr>
              <a:tblGrid>
                <a:gridCol w="3623591">
                  <a:extLst>
                    <a:ext uri="{9D8B030D-6E8A-4147-A177-3AD203B41FA5}">
                      <a16:colId xmlns:a16="http://schemas.microsoft.com/office/drawing/2014/main" val="3883031829"/>
                    </a:ext>
                  </a:extLst>
                </a:gridCol>
                <a:gridCol w="3936409">
                  <a:extLst>
                    <a:ext uri="{9D8B030D-6E8A-4147-A177-3AD203B41FA5}">
                      <a16:colId xmlns:a16="http://schemas.microsoft.com/office/drawing/2014/main" val="3759317346"/>
                    </a:ext>
                  </a:extLst>
                </a:gridCol>
              </a:tblGrid>
              <a:tr h="582352">
                <a:tc>
                  <a:txBody>
                    <a:bodyPr/>
                    <a:lstStyle/>
                    <a:p>
                      <a:pPr algn="ctr"/>
                      <a:r>
                        <a:rPr lang="de-DE" sz="2400" b="1" dirty="0">
                          <a:latin typeface="Arial" panose="020B0604020202020204" pitchFamily="34" charset="0"/>
                          <a:cs typeface="Arial" panose="020B0604020202020204" pitchFamily="34" charset="0"/>
                        </a:rPr>
                        <a:t>formative</a:t>
                      </a:r>
                      <a:r>
                        <a:rPr lang="de-DE" sz="2400" dirty="0">
                          <a:latin typeface="Arial" panose="020B0604020202020204" pitchFamily="34" charset="0"/>
                          <a:cs typeface="Arial" panose="020B0604020202020204" pitchFamily="34" charset="0"/>
                        </a:rPr>
                        <a:t> Beurteilung </a:t>
                      </a:r>
                      <a:endParaRPr lang="de-CH" sz="2400" dirty="0"/>
                    </a:p>
                  </a:txBody>
                  <a:tcPr>
                    <a:solidFill>
                      <a:srgbClr val="B60032"/>
                    </a:solidFill>
                  </a:tcPr>
                </a:tc>
                <a:tc>
                  <a:txBody>
                    <a:bodyPr/>
                    <a:lstStyle/>
                    <a:p>
                      <a:pPr algn="ctr"/>
                      <a:r>
                        <a:rPr lang="de-DE" sz="2400" b="1" dirty="0">
                          <a:latin typeface="Arial" panose="020B0604020202020204" pitchFamily="34" charset="0"/>
                          <a:cs typeface="Arial" panose="020B0604020202020204" pitchFamily="34" charset="0"/>
                        </a:rPr>
                        <a:t>summative</a:t>
                      </a:r>
                      <a:r>
                        <a:rPr lang="de-DE" sz="2400" dirty="0">
                          <a:latin typeface="Arial" panose="020B0604020202020204" pitchFamily="34" charset="0"/>
                          <a:cs typeface="Arial" panose="020B0604020202020204" pitchFamily="34" charset="0"/>
                        </a:rPr>
                        <a:t> Beurteilung</a:t>
                      </a:r>
                      <a:endParaRPr lang="de-CH" sz="2400" dirty="0"/>
                    </a:p>
                  </a:txBody>
                  <a:tcPr>
                    <a:solidFill>
                      <a:srgbClr val="B60032"/>
                    </a:solidFill>
                  </a:tcPr>
                </a:tc>
                <a:extLst>
                  <a:ext uri="{0D108BD9-81ED-4DB2-BD59-A6C34878D82A}">
                    <a16:rowId xmlns:a16="http://schemas.microsoft.com/office/drawing/2014/main" val="463176876"/>
                  </a:ext>
                </a:extLst>
              </a:tr>
              <a:tr h="3377648">
                <a:tc>
                  <a:txBody>
                    <a:bodyPr/>
                    <a:lstStyle/>
                    <a:p>
                      <a:pPr algn="ctr">
                        <a:spcBef>
                          <a:spcPts val="1200"/>
                        </a:spcBef>
                      </a:pPr>
                      <a:endParaRPr lang="de-DE" sz="2400" dirty="0">
                        <a:latin typeface="Arial" panose="020B0604020202020204" pitchFamily="34" charset="0"/>
                        <a:cs typeface="Arial" panose="020B0604020202020204" pitchFamily="34" charset="0"/>
                      </a:endParaRPr>
                    </a:p>
                    <a:p>
                      <a:pPr algn="ctr">
                        <a:spcBef>
                          <a:spcPts val="0"/>
                        </a:spcBef>
                      </a:pPr>
                      <a:r>
                        <a:rPr lang="de-DE" sz="2400" dirty="0">
                          <a:latin typeface="Arial" panose="020B0604020202020204" pitchFamily="34" charset="0"/>
                          <a:cs typeface="Arial" panose="020B0604020202020204" pitchFamily="34" charset="0"/>
                        </a:rPr>
                        <a:t>ist </a:t>
                      </a:r>
                      <a:r>
                        <a:rPr lang="de-DE" sz="2400" dirty="0">
                          <a:highlight>
                            <a:srgbClr val="FFFF00"/>
                          </a:highlight>
                          <a:latin typeface="Arial" panose="020B0604020202020204" pitchFamily="34" charset="0"/>
                          <a:cs typeface="Arial" panose="020B0604020202020204" pitchFamily="34" charset="0"/>
                        </a:rPr>
                        <a:t>förderorientiert</a:t>
                      </a:r>
                      <a:r>
                        <a:rPr lang="de-DE" sz="2400" dirty="0">
                          <a:latin typeface="Arial" panose="020B0604020202020204" pitchFamily="34" charset="0"/>
                          <a:cs typeface="Arial" panose="020B0604020202020204" pitchFamily="34" charset="0"/>
                        </a:rPr>
                        <a:t> und bezieht sich auf den </a:t>
                      </a:r>
                      <a:r>
                        <a:rPr lang="de-DE" sz="2400" dirty="0">
                          <a:highlight>
                            <a:srgbClr val="FFFF00"/>
                          </a:highlight>
                          <a:latin typeface="Arial" panose="020B0604020202020204" pitchFamily="34" charset="0"/>
                          <a:cs typeface="Arial" panose="020B0604020202020204" pitchFamily="34" charset="0"/>
                        </a:rPr>
                        <a:t>Lernprozess</a:t>
                      </a:r>
                    </a:p>
                    <a:p>
                      <a:pPr algn="ctr"/>
                      <a:endParaRPr lang="de-DE" sz="2400" dirty="0">
                        <a:highlight>
                          <a:srgbClr val="FFFF00"/>
                        </a:highlight>
                        <a:latin typeface="Arial" panose="020B0604020202020204" pitchFamily="34" charset="0"/>
                        <a:cs typeface="Arial" panose="020B0604020202020204" pitchFamily="34" charset="0"/>
                      </a:endParaRPr>
                    </a:p>
                    <a:p>
                      <a:pPr algn="ctr"/>
                      <a:r>
                        <a:rPr lang="de-DE" sz="2400" dirty="0" err="1">
                          <a:highlight>
                            <a:srgbClr val="FFFF00"/>
                          </a:highlight>
                          <a:latin typeface="Arial" panose="020B0604020202020204" pitchFamily="34" charset="0"/>
                          <a:cs typeface="Arial" panose="020B0604020202020204" pitchFamily="34" charset="0"/>
                        </a:rPr>
                        <a:t>regelmässig</a:t>
                      </a:r>
                      <a:r>
                        <a:rPr lang="de-DE" sz="2400" dirty="0">
                          <a:latin typeface="Arial" panose="020B0604020202020204" pitchFamily="34" charset="0"/>
                          <a:cs typeface="Arial" panose="020B0604020202020204" pitchFamily="34" charset="0"/>
                        </a:rPr>
                        <a:t> während Lernprozess	 </a:t>
                      </a:r>
                      <a:endParaRPr lang="de-CH" sz="2400" dirty="0"/>
                    </a:p>
                  </a:txBody>
                  <a:tcPr/>
                </a:tc>
                <a:tc>
                  <a:txBody>
                    <a:bodyPr/>
                    <a:lstStyle/>
                    <a:p>
                      <a:pPr algn="ctr"/>
                      <a:endParaRPr lang="de-DE" sz="2400" dirty="0">
                        <a:latin typeface="Arial" panose="020B0604020202020204" pitchFamily="34" charset="0"/>
                        <a:cs typeface="Arial" panose="020B0604020202020204" pitchFamily="34" charset="0"/>
                      </a:endParaRPr>
                    </a:p>
                    <a:p>
                      <a:pPr algn="ctr"/>
                      <a:r>
                        <a:rPr lang="de-DE" sz="2400" dirty="0">
                          <a:latin typeface="Arial" panose="020B0604020202020204" pitchFamily="34" charset="0"/>
                          <a:cs typeface="Arial" panose="020B0604020202020204" pitchFamily="34" charset="0"/>
                        </a:rPr>
                        <a:t>ist </a:t>
                      </a:r>
                      <a:r>
                        <a:rPr lang="de-DE" sz="2400" dirty="0">
                          <a:highlight>
                            <a:srgbClr val="FFFF00"/>
                          </a:highlight>
                          <a:latin typeface="Arial" panose="020B0604020202020204" pitchFamily="34" charset="0"/>
                          <a:cs typeface="Arial" panose="020B0604020202020204" pitchFamily="34" charset="0"/>
                        </a:rPr>
                        <a:t>bilanzierend</a:t>
                      </a:r>
                      <a:r>
                        <a:rPr lang="de-DE" sz="2400" dirty="0">
                          <a:latin typeface="Arial" panose="020B0604020202020204" pitchFamily="34" charset="0"/>
                          <a:cs typeface="Arial" panose="020B0604020202020204" pitchFamily="34" charset="0"/>
                        </a:rPr>
                        <a:t> und </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bezieht sich auf das </a:t>
                      </a:r>
                      <a:r>
                        <a:rPr lang="de-DE" sz="2400" dirty="0">
                          <a:highlight>
                            <a:srgbClr val="FFFF00"/>
                          </a:highlight>
                          <a:latin typeface="Arial" panose="020B0604020202020204" pitchFamily="34" charset="0"/>
                          <a:cs typeface="Arial" panose="020B0604020202020204" pitchFamily="34" charset="0"/>
                        </a:rPr>
                        <a:t>Lernprodukt</a:t>
                      </a:r>
                    </a:p>
                    <a:p>
                      <a:pPr algn="ctr"/>
                      <a:endParaRPr lang="de-DE" sz="2400" dirty="0">
                        <a:highlight>
                          <a:srgbClr val="FFFF00"/>
                        </a:highlight>
                        <a:latin typeface="Arial" panose="020B0604020202020204" pitchFamily="34" charset="0"/>
                        <a:cs typeface="Arial" panose="020B0604020202020204" pitchFamily="34" charset="0"/>
                      </a:endParaRPr>
                    </a:p>
                    <a:p>
                      <a:pPr algn="ctr"/>
                      <a:r>
                        <a:rPr lang="de-DE" sz="2400" dirty="0">
                          <a:highlight>
                            <a:srgbClr val="FFFF00"/>
                          </a:highlight>
                          <a:latin typeface="Arial" panose="020B0604020202020204" pitchFamily="34" charset="0"/>
                          <a:cs typeface="Arial" panose="020B0604020202020204" pitchFamily="34" charset="0"/>
                        </a:rPr>
                        <a:t>am Ende </a:t>
                      </a:r>
                      <a:r>
                        <a:rPr lang="de-DE" sz="2400" dirty="0">
                          <a:latin typeface="Arial" panose="020B0604020202020204" pitchFamily="34" charset="0"/>
                          <a:cs typeface="Arial" panose="020B0604020202020204" pitchFamily="34" charset="0"/>
                        </a:rPr>
                        <a:t>des Lernprozesses</a:t>
                      </a:r>
                    </a:p>
                    <a:p>
                      <a:pPr algn="ctr"/>
                      <a:endParaRPr lang="de-CH" sz="2400" dirty="0"/>
                    </a:p>
                  </a:txBody>
                  <a:tcPr/>
                </a:tc>
                <a:extLst>
                  <a:ext uri="{0D108BD9-81ED-4DB2-BD59-A6C34878D82A}">
                    <a16:rowId xmlns:a16="http://schemas.microsoft.com/office/drawing/2014/main" val="1608057734"/>
                  </a:ext>
                </a:extLst>
              </a:tr>
            </a:tbl>
          </a:graphicData>
        </a:graphic>
      </p:graphicFrame>
    </p:spTree>
    <p:extLst>
      <p:ext uri="{BB962C8B-B14F-4D97-AF65-F5344CB8AC3E}">
        <p14:creationId xmlns:p14="http://schemas.microsoft.com/office/powerpoint/2010/main" val="4012167420"/>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4255D3F-DF74-5CD6-509D-6EBAA14CCD27}"/>
              </a:ext>
            </a:extLst>
          </p:cNvPr>
          <p:cNvPicPr>
            <a:picLocks noChangeAspect="1"/>
          </p:cNvPicPr>
          <p:nvPr/>
        </p:nvPicPr>
        <p:blipFill>
          <a:blip r:embed="rId3"/>
          <a:stretch>
            <a:fillRect/>
          </a:stretch>
        </p:blipFill>
        <p:spPr>
          <a:xfrm>
            <a:off x="309634" y="1052736"/>
            <a:ext cx="6998670" cy="5572846"/>
          </a:xfrm>
          <a:prstGeom prst="rect">
            <a:avLst/>
          </a:prstGeom>
        </p:spPr>
      </p:pic>
      <p:cxnSp>
        <p:nvCxnSpPr>
          <p:cNvPr id="3" name="Gerade Verbindung 2"/>
          <p:cNvCxnSpPr/>
          <p:nvPr/>
        </p:nvCxnSpPr>
        <p:spPr>
          <a:xfrm>
            <a:off x="395536" y="0"/>
            <a:ext cx="0" cy="6858000"/>
          </a:xfrm>
          <a:prstGeom prst="line">
            <a:avLst/>
          </a:prstGeom>
          <a:ln w="76200">
            <a:solidFill>
              <a:srgbClr val="B60032"/>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p:nvCxnSpPr>
        <p:spPr>
          <a:xfrm>
            <a:off x="323528" y="0"/>
            <a:ext cx="0" cy="685800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sp>
        <p:nvSpPr>
          <p:cNvPr id="9" name="Rectangle 2">
            <a:extLst>
              <a:ext uri="{FF2B5EF4-FFF2-40B4-BE49-F238E27FC236}">
                <a16:creationId xmlns:a16="http://schemas.microsoft.com/office/drawing/2014/main" id="{CD52622F-AA8F-502E-200D-B6658833FC1C}"/>
              </a:ext>
            </a:extLst>
          </p:cNvPr>
          <p:cNvSpPr txBox="1">
            <a:spLocks noChangeArrowheads="1"/>
          </p:cNvSpPr>
          <p:nvPr/>
        </p:nvSpPr>
        <p:spPr bwMode="auto">
          <a:xfrm>
            <a:off x="860119" y="332656"/>
            <a:ext cx="7931224" cy="8640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600"/>
              </a:spcBef>
              <a:spcAft>
                <a:spcPts val="0"/>
              </a:spcAft>
              <a:tabLst>
                <a:tab pos="444500" algn="l"/>
              </a:tabLst>
            </a:pPr>
            <a:r>
              <a:rPr lang="de-CH" sz="3200" b="1" dirty="0">
                <a:solidFill>
                  <a:srgbClr val="B60032"/>
                </a:solidFill>
              </a:rPr>
              <a:t>Förderkreislauf</a:t>
            </a:r>
            <a:endParaRPr lang="de-DE" sz="3600" b="1" i="1" dirty="0">
              <a:solidFill>
                <a:srgbClr val="B60032"/>
              </a:solidFill>
            </a:endParaRPr>
          </a:p>
        </p:txBody>
      </p:sp>
      <p:sp>
        <p:nvSpPr>
          <p:cNvPr id="8" name="Textfeld 7">
            <a:extLst>
              <a:ext uri="{FF2B5EF4-FFF2-40B4-BE49-F238E27FC236}">
                <a16:creationId xmlns:a16="http://schemas.microsoft.com/office/drawing/2014/main" id="{600743FF-F183-C67A-40AA-3B1331985222}"/>
              </a:ext>
            </a:extLst>
          </p:cNvPr>
          <p:cNvSpPr txBox="1"/>
          <p:nvPr/>
        </p:nvSpPr>
        <p:spPr>
          <a:xfrm>
            <a:off x="5235605" y="548680"/>
            <a:ext cx="3750701" cy="923330"/>
          </a:xfrm>
          <a:prstGeom prst="rect">
            <a:avLst/>
          </a:prstGeom>
          <a:noFill/>
        </p:spPr>
        <p:txBody>
          <a:bodyPr wrap="square" rtlCol="0">
            <a:spAutoFit/>
          </a:bodyPr>
          <a:lstStyle/>
          <a:p>
            <a:r>
              <a:rPr lang="de-CH" dirty="0"/>
              <a:t>Beurteilen…</a:t>
            </a:r>
            <a:br>
              <a:rPr lang="de-CH" dirty="0"/>
            </a:br>
            <a:r>
              <a:rPr lang="de-CH" dirty="0"/>
              <a:t>…als Teil des </a:t>
            </a:r>
            <a:r>
              <a:rPr lang="de-CH" b="1" dirty="0"/>
              <a:t>Förderkreislaufs</a:t>
            </a:r>
          </a:p>
          <a:p>
            <a:r>
              <a:rPr lang="de-CH" dirty="0"/>
              <a:t>… als Teil des </a:t>
            </a:r>
            <a:r>
              <a:rPr lang="de-CH" b="1" dirty="0"/>
              <a:t>Selektionsauftrags</a:t>
            </a:r>
            <a:endParaRPr lang="de-CH" dirty="0"/>
          </a:p>
        </p:txBody>
      </p:sp>
    </p:spTree>
    <p:extLst>
      <p:ext uri="{BB962C8B-B14F-4D97-AF65-F5344CB8AC3E}">
        <p14:creationId xmlns:p14="http://schemas.microsoft.com/office/powerpoint/2010/main" val="4136862046"/>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cxnSp>
        <p:nvCxnSpPr>
          <p:cNvPr id="3" name="Gerade Verbindung 2"/>
          <p:cNvCxnSpPr/>
          <p:nvPr/>
        </p:nvCxnSpPr>
        <p:spPr>
          <a:xfrm>
            <a:off x="395536" y="0"/>
            <a:ext cx="0" cy="6858000"/>
          </a:xfrm>
          <a:prstGeom prst="line">
            <a:avLst/>
          </a:prstGeom>
          <a:ln w="76200">
            <a:solidFill>
              <a:srgbClr val="B60032"/>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p:nvCxnSpPr>
        <p:spPr>
          <a:xfrm>
            <a:off x="323528" y="0"/>
            <a:ext cx="0" cy="685800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sp>
        <p:nvSpPr>
          <p:cNvPr id="9" name="Rectangle 2">
            <a:extLst>
              <a:ext uri="{FF2B5EF4-FFF2-40B4-BE49-F238E27FC236}">
                <a16:creationId xmlns:a16="http://schemas.microsoft.com/office/drawing/2014/main" id="{CD52622F-AA8F-502E-200D-B6658833FC1C}"/>
              </a:ext>
            </a:extLst>
          </p:cNvPr>
          <p:cNvSpPr txBox="1">
            <a:spLocks noChangeArrowheads="1"/>
          </p:cNvSpPr>
          <p:nvPr/>
        </p:nvSpPr>
        <p:spPr bwMode="auto">
          <a:xfrm>
            <a:off x="860119" y="332656"/>
            <a:ext cx="7931224" cy="8640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spcBef>
                <a:spcPts val="600"/>
              </a:spcBef>
              <a:spcAft>
                <a:spcPts val="0"/>
              </a:spcAft>
              <a:tabLst>
                <a:tab pos="444500" algn="l"/>
              </a:tabLst>
            </a:pPr>
            <a:r>
              <a:rPr lang="de-CH" sz="3200" b="1" dirty="0">
                <a:solidFill>
                  <a:srgbClr val="B60032"/>
                </a:solidFill>
              </a:rPr>
              <a:t>Ziele unserer Beurteilung</a:t>
            </a:r>
            <a:endParaRPr lang="de-DE" sz="3600" b="1" i="1" dirty="0">
              <a:solidFill>
                <a:srgbClr val="B60032"/>
              </a:solidFill>
            </a:endParaRPr>
          </a:p>
        </p:txBody>
      </p:sp>
      <p:sp>
        <p:nvSpPr>
          <p:cNvPr id="2" name="Textfeld 1">
            <a:extLst>
              <a:ext uri="{FF2B5EF4-FFF2-40B4-BE49-F238E27FC236}">
                <a16:creationId xmlns:a16="http://schemas.microsoft.com/office/drawing/2014/main" id="{FED22C2C-D1B5-0034-C7B8-8C8201AF7679}"/>
              </a:ext>
            </a:extLst>
          </p:cNvPr>
          <p:cNvSpPr txBox="1"/>
          <p:nvPr/>
        </p:nvSpPr>
        <p:spPr>
          <a:xfrm>
            <a:off x="860119" y="2924944"/>
            <a:ext cx="7533523" cy="1200329"/>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			</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			</a:t>
            </a:r>
            <a:endParaRPr lang="de-CH" dirty="0"/>
          </a:p>
        </p:txBody>
      </p:sp>
      <p:sp>
        <p:nvSpPr>
          <p:cNvPr id="5" name="Untertitel 2">
            <a:extLst>
              <a:ext uri="{FF2B5EF4-FFF2-40B4-BE49-F238E27FC236}">
                <a16:creationId xmlns:a16="http://schemas.microsoft.com/office/drawing/2014/main" id="{BBCB2CA8-891A-806B-00FF-8F07F822BC1B}"/>
              </a:ext>
            </a:extLst>
          </p:cNvPr>
          <p:cNvSpPr txBox="1">
            <a:spLocks/>
          </p:cNvSpPr>
          <p:nvPr/>
        </p:nvSpPr>
        <p:spPr bwMode="auto">
          <a:xfrm>
            <a:off x="860118" y="1340768"/>
            <a:ext cx="7888346" cy="43204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57175" indent="-257175">
              <a:spcBef>
                <a:spcPts val="1800"/>
              </a:spcBef>
              <a:buFont typeface="Arial" panose="020B0604020202020204" pitchFamily="34" charset="0"/>
              <a:buChar char="•"/>
            </a:pPr>
            <a:r>
              <a:rPr lang="de-DE" sz="2400" kern="0" dirty="0"/>
              <a:t>Die Kinder individuell auf ihrem Weg begleiten.</a:t>
            </a:r>
          </a:p>
          <a:p>
            <a:pPr marL="257175" indent="-257175">
              <a:spcBef>
                <a:spcPts val="1800"/>
              </a:spcBef>
              <a:buFont typeface="Arial" panose="020B0604020202020204" pitchFamily="34" charset="0"/>
              <a:buChar char="•"/>
            </a:pPr>
            <a:r>
              <a:rPr lang="de-DE" sz="2400" kern="0" dirty="0"/>
              <a:t>Selbstreflektion und Gespräche über das Lernen führen.</a:t>
            </a:r>
            <a:br>
              <a:rPr lang="de-DE" sz="2400" kern="0" dirty="0"/>
            </a:br>
            <a:r>
              <a:rPr lang="de-DE" sz="2400" kern="0" dirty="0">
                <a:sym typeface="Wingdings" panose="05000000000000000000" pitchFamily="2" charset="2"/>
              </a:rPr>
              <a:t> </a:t>
            </a:r>
            <a:r>
              <a:rPr lang="de-DE" sz="2400" kern="0" dirty="0"/>
              <a:t>Fortschritte und Schwierigkeiten wahrnehmen.</a:t>
            </a:r>
          </a:p>
          <a:p>
            <a:pPr marL="257175" indent="-257175">
              <a:spcBef>
                <a:spcPts val="1800"/>
              </a:spcBef>
              <a:buFont typeface="Arial" panose="020B0604020202020204" pitchFamily="34" charset="0"/>
              <a:buChar char="•"/>
            </a:pPr>
            <a:r>
              <a:rPr lang="de-DE" sz="2400" kern="0" dirty="0"/>
              <a:t>Wo stehe ich und wo will ich hin? </a:t>
            </a:r>
            <a:br>
              <a:rPr lang="de-DE" sz="2400" kern="0" dirty="0"/>
            </a:br>
            <a:r>
              <a:rPr lang="de-DE" sz="2400" kern="0" dirty="0">
                <a:sym typeface="Wingdings" panose="05000000000000000000" pitchFamily="2" charset="2"/>
              </a:rPr>
              <a:t> </a:t>
            </a:r>
            <a:r>
              <a:rPr lang="de-DE" sz="2400" kern="0" dirty="0"/>
              <a:t>Lernfortschritte sichtbar machen.</a:t>
            </a:r>
          </a:p>
          <a:p>
            <a:pPr marL="257175" indent="-257175">
              <a:spcBef>
                <a:spcPts val="1800"/>
              </a:spcBef>
              <a:buFont typeface="Arial" panose="020B0604020202020204" pitchFamily="34" charset="0"/>
              <a:buChar char="•"/>
              <a:tabLst>
                <a:tab pos="719138" algn="l"/>
              </a:tabLst>
            </a:pPr>
            <a:r>
              <a:rPr lang="de-DE" sz="2400" kern="0" dirty="0"/>
              <a:t>Druck und Vergleichen abbauen.</a:t>
            </a:r>
            <a:br>
              <a:rPr lang="de-DE" sz="2400" kern="0" dirty="0"/>
            </a:br>
            <a:r>
              <a:rPr lang="de-DE" sz="2400" kern="0" dirty="0">
                <a:sym typeface="Wingdings" panose="05000000000000000000" pitchFamily="2" charset="2"/>
              </a:rPr>
              <a:t> A</a:t>
            </a:r>
            <a:r>
              <a:rPr lang="de-DE" sz="2400" kern="0" dirty="0"/>
              <a:t>lle machen Fortschritte und sind auf dem</a:t>
            </a:r>
            <a:br>
              <a:rPr lang="de-DE" sz="2400" kern="0" dirty="0"/>
            </a:br>
            <a:r>
              <a:rPr lang="de-DE" sz="2400" kern="0" dirty="0"/>
              <a:t>	eigenen Lernweg unterwegs.</a:t>
            </a:r>
          </a:p>
        </p:txBody>
      </p:sp>
    </p:spTree>
    <p:extLst>
      <p:ext uri="{BB962C8B-B14F-4D97-AF65-F5344CB8AC3E}">
        <p14:creationId xmlns:p14="http://schemas.microsoft.com/office/powerpoint/2010/main" val="2539511130"/>
      </p:ext>
    </p:extLst>
  </p:cSld>
  <p:clrMapOvr>
    <a:masterClrMapping/>
  </p:clrMapOvr>
  <p:transition advClick="0"/>
</p:sld>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866749DA1B5AE44989B27F662B859EB4" ma:contentTypeVersion="13" ma:contentTypeDescription="Ein neues Dokument erstellen." ma:contentTypeScope="" ma:versionID="1495909a2addf200503038b16e3ab456">
  <xsd:schema xmlns:xsd="http://www.w3.org/2001/XMLSchema" xmlns:xs="http://www.w3.org/2001/XMLSchema" xmlns:p="http://schemas.microsoft.com/office/2006/metadata/properties" xmlns:ns2="e3fe3e29-1e69-472a-8f1c-4355eb8dc722" xmlns:ns3="5b05282f-9b72-4069-b33e-27327e9b7bbd" targetNamespace="http://schemas.microsoft.com/office/2006/metadata/properties" ma:root="true" ma:fieldsID="2728b405c37b4f88178ec92b2d60e19c" ns2:_="" ns3:_="">
    <xsd:import namespace="e3fe3e29-1e69-472a-8f1c-4355eb8dc722"/>
    <xsd:import namespace="5b05282f-9b72-4069-b33e-27327e9b7b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fe3e29-1e69-472a-8f1c-4355eb8dc7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b05282f-9b72-4069-b33e-27327e9b7bbd" elementFormDefault="qualified">
    <xsd:import namespace="http://schemas.microsoft.com/office/2006/documentManagement/types"/>
    <xsd:import namespace="http://schemas.microsoft.com/office/infopath/2007/PartnerControls"/>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DD2AE7-8D93-48F5-9FEC-996DF396511C}">
  <ds:schemaRefs>
    <ds:schemaRef ds:uri="http://schemas.microsoft.com/sharepoint/v3/contenttype/forms"/>
  </ds:schemaRefs>
</ds:datastoreItem>
</file>

<file path=customXml/itemProps2.xml><?xml version="1.0" encoding="utf-8"?>
<ds:datastoreItem xmlns:ds="http://schemas.openxmlformats.org/officeDocument/2006/customXml" ds:itemID="{F7FA3CB7-B433-4634-8AC7-32B2DE29BF25}">
  <ds:schemaRefs>
    <ds:schemaRef ds:uri="http://schemas.microsoft.com/office/2006/metadata/properties"/>
    <ds:schemaRef ds:uri="http://purl.org/dc/terms/"/>
    <ds:schemaRef ds:uri="http://purl.org/dc/elements/1.1/"/>
    <ds:schemaRef ds:uri="http://purl.org/dc/dcmitype/"/>
    <ds:schemaRef ds:uri="e3fe3e29-1e69-472a-8f1c-4355eb8dc722"/>
    <ds:schemaRef ds:uri="5b05282f-9b72-4069-b33e-27327e9b7bbd"/>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10473B8-07C6-4F0F-9A4E-B642FE0403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fe3e29-1e69-472a-8f1c-4355eb8dc722"/>
    <ds:schemaRef ds:uri="5b05282f-9b72-4069-b33e-27327e9b7b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Stream</Template>
  <TotalTime>0</TotalTime>
  <Words>1041</Words>
  <Application>Microsoft Office PowerPoint</Application>
  <PresentationFormat>Bildschirmpräsentation (4:3)</PresentationFormat>
  <Paragraphs>140</Paragraphs>
  <Slides>18</Slides>
  <Notes>13</Notes>
  <HiddenSlides>6</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18</vt:i4>
      </vt:variant>
    </vt:vector>
  </HeadingPairs>
  <TitlesOfParts>
    <vt:vector size="22" baseType="lpstr">
      <vt:lpstr>Arial</vt:lpstr>
      <vt:lpstr>Calibri</vt:lpstr>
      <vt:lpstr>Wingdings</vt:lpstr>
      <vt:lpstr>Standarddesign</vt:lpstr>
      <vt:lpstr>Herzlich willkommen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www.schule-ennetbaden.ch     A – Z  Downloads und Links</vt:lpstr>
    </vt:vector>
  </TitlesOfParts>
  <Company>Schulen Wettingen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Drei Schritte zur geleiteten Schule</dc:title>
  <dc:creator>Schulen Wettingen</dc:creator>
  <cp:lastModifiedBy>Ivo Lamparter</cp:lastModifiedBy>
  <cp:revision>357</cp:revision>
  <cp:lastPrinted>2022-08-11T12:20:36Z</cp:lastPrinted>
  <dcterms:created xsi:type="dcterms:W3CDTF">2008-09-16T05:46:50Z</dcterms:created>
  <dcterms:modified xsi:type="dcterms:W3CDTF">2024-09-03T13:26:53Z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0x010100866749DA1B5AE44989B27F662B859EB4</vt:lpwstr>
  </property>
</Properties>
</file>