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notesSlides/notesSlide10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359" r:id="rId5"/>
    <p:sldId id="447" r:id="rId6"/>
    <p:sldId id="610" r:id="rId7"/>
    <p:sldId id="256" r:id="rId8"/>
    <p:sldId id="587" r:id="rId9"/>
    <p:sldId id="596" r:id="rId10"/>
    <p:sldId id="593" r:id="rId11"/>
    <p:sldId id="594" r:id="rId12"/>
    <p:sldId id="595" r:id="rId13"/>
    <p:sldId id="598" r:id="rId14"/>
    <p:sldId id="607" r:id="rId15"/>
    <p:sldId id="583" r:id="rId16"/>
    <p:sldId id="609" r:id="rId17"/>
    <p:sldId id="430" r:id="rId18"/>
  </p:sldIdLst>
  <p:sldSz cx="9144000" cy="6858000" type="screen4x3"/>
  <p:notesSz cx="6811963" cy="99425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0032"/>
    <a:srgbClr val="D70042"/>
    <a:srgbClr val="0066FF"/>
    <a:srgbClr val="00CC00"/>
    <a:srgbClr val="33CCFF"/>
    <a:srgbClr val="00FFFF"/>
    <a:srgbClr val="99FF99"/>
    <a:srgbClr val="33CC33"/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990" autoAdjust="0"/>
    <p:restoredTop sz="86401" autoAdjust="0"/>
  </p:normalViewPr>
  <p:slideViewPr>
    <p:cSldViewPr>
      <p:cViewPr varScale="1">
        <p:scale>
          <a:sx n="92" d="100"/>
          <a:sy n="92" d="100"/>
        </p:scale>
        <p:origin x="167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04ADB2-0E42-465A-BF79-16E7B2991EE4}" type="doc">
      <dgm:prSet loTypeId="urn:microsoft.com/office/officeart/2005/8/layout/chevron1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de-CH"/>
        </a:p>
      </dgm:t>
    </dgm:pt>
    <dgm:pt modelId="{BDD62C5C-ECF0-4B39-A044-BE31EDF96BE4}">
      <dgm:prSet phldrT="[Text]"/>
      <dgm:spPr/>
      <dgm:t>
        <a:bodyPr/>
        <a:lstStyle/>
        <a:p>
          <a:r>
            <a:rPr lang="de-CH" dirty="0"/>
            <a:t>-</a:t>
          </a:r>
        </a:p>
      </dgm:t>
    </dgm:pt>
    <dgm:pt modelId="{8BDCDD77-B47D-48BC-9858-9939CFA08F50}" type="parTrans" cxnId="{3F4B07E7-3B09-4413-9C97-CEDCE6A9091C}">
      <dgm:prSet/>
      <dgm:spPr/>
      <dgm:t>
        <a:bodyPr/>
        <a:lstStyle/>
        <a:p>
          <a:endParaRPr lang="de-CH"/>
        </a:p>
      </dgm:t>
    </dgm:pt>
    <dgm:pt modelId="{7F181CBD-38DE-4CD3-A2B2-D2E68625FF5B}" type="sibTrans" cxnId="{3F4B07E7-3B09-4413-9C97-CEDCE6A9091C}">
      <dgm:prSet/>
      <dgm:spPr/>
      <dgm:t>
        <a:bodyPr/>
        <a:lstStyle/>
        <a:p>
          <a:endParaRPr lang="de-CH"/>
        </a:p>
      </dgm:t>
    </dgm:pt>
    <dgm:pt modelId="{9325EFA5-34AF-4BC3-9B1E-CFD7FF1992F8}">
      <dgm:prSet phldrT="[Text]"/>
      <dgm:spPr/>
      <dgm:t>
        <a:bodyPr/>
        <a:lstStyle/>
        <a:p>
          <a:r>
            <a:rPr lang="de-CH" dirty="0"/>
            <a:t>+/-</a:t>
          </a:r>
        </a:p>
      </dgm:t>
    </dgm:pt>
    <dgm:pt modelId="{FFB86F67-FABB-4C7D-A5CA-C799CC0D4151}" type="parTrans" cxnId="{60188A79-40B9-45AD-828D-5350470B4086}">
      <dgm:prSet/>
      <dgm:spPr/>
      <dgm:t>
        <a:bodyPr/>
        <a:lstStyle/>
        <a:p>
          <a:endParaRPr lang="de-CH"/>
        </a:p>
      </dgm:t>
    </dgm:pt>
    <dgm:pt modelId="{2C970005-138E-4CDD-82F5-4A17C42088AC}" type="sibTrans" cxnId="{60188A79-40B9-45AD-828D-5350470B4086}">
      <dgm:prSet/>
      <dgm:spPr/>
      <dgm:t>
        <a:bodyPr/>
        <a:lstStyle/>
        <a:p>
          <a:endParaRPr lang="de-CH"/>
        </a:p>
      </dgm:t>
    </dgm:pt>
    <dgm:pt modelId="{CF872EBD-CEBC-494B-BD86-293EE04E267C}">
      <dgm:prSet phldrT="[Text]"/>
      <dgm:spPr/>
      <dgm:t>
        <a:bodyPr/>
        <a:lstStyle/>
        <a:p>
          <a:r>
            <a:rPr lang="de-CH" dirty="0"/>
            <a:t>+</a:t>
          </a:r>
        </a:p>
      </dgm:t>
    </dgm:pt>
    <dgm:pt modelId="{4B6C2C46-E1F2-4278-93EC-C62A7BB390F5}" type="parTrans" cxnId="{51AE8C19-95DA-4BE5-AA73-3AF689D3F709}">
      <dgm:prSet/>
      <dgm:spPr/>
      <dgm:t>
        <a:bodyPr/>
        <a:lstStyle/>
        <a:p>
          <a:endParaRPr lang="de-CH"/>
        </a:p>
      </dgm:t>
    </dgm:pt>
    <dgm:pt modelId="{2E56BCAB-91AE-47F2-AC86-F648F4776381}" type="sibTrans" cxnId="{51AE8C19-95DA-4BE5-AA73-3AF689D3F709}">
      <dgm:prSet/>
      <dgm:spPr/>
      <dgm:t>
        <a:bodyPr/>
        <a:lstStyle/>
        <a:p>
          <a:endParaRPr lang="de-CH"/>
        </a:p>
      </dgm:t>
    </dgm:pt>
    <dgm:pt modelId="{06C26EA2-6F23-4E09-AF8C-D2D3A6FE4C56}">
      <dgm:prSet/>
      <dgm:spPr/>
      <dgm:t>
        <a:bodyPr/>
        <a:lstStyle/>
        <a:p>
          <a:r>
            <a:rPr lang="de-CH" dirty="0"/>
            <a:t>++</a:t>
          </a:r>
        </a:p>
      </dgm:t>
    </dgm:pt>
    <dgm:pt modelId="{3A36A440-6EBD-4808-833D-4687CE5AA0F2}" type="parTrans" cxnId="{2BC5E1FB-B784-4C24-89BC-8F447FAFDAAC}">
      <dgm:prSet/>
      <dgm:spPr/>
      <dgm:t>
        <a:bodyPr/>
        <a:lstStyle/>
        <a:p>
          <a:endParaRPr lang="de-CH"/>
        </a:p>
      </dgm:t>
    </dgm:pt>
    <dgm:pt modelId="{21771621-A2D6-44D1-B4CB-F79306CA1C7F}" type="sibTrans" cxnId="{2BC5E1FB-B784-4C24-89BC-8F447FAFDAAC}">
      <dgm:prSet/>
      <dgm:spPr/>
      <dgm:t>
        <a:bodyPr/>
        <a:lstStyle/>
        <a:p>
          <a:endParaRPr lang="de-CH"/>
        </a:p>
      </dgm:t>
    </dgm:pt>
    <dgm:pt modelId="{E04DC128-8875-46AD-9800-FB82603248AC}" type="pres">
      <dgm:prSet presAssocID="{4404ADB2-0E42-465A-BF79-16E7B2991EE4}" presName="Name0" presStyleCnt="0">
        <dgm:presLayoutVars>
          <dgm:dir/>
          <dgm:animLvl val="lvl"/>
          <dgm:resizeHandles val="exact"/>
        </dgm:presLayoutVars>
      </dgm:prSet>
      <dgm:spPr/>
    </dgm:pt>
    <dgm:pt modelId="{F957AC11-4ED6-42FB-A960-4C561E2072FB}" type="pres">
      <dgm:prSet presAssocID="{BDD62C5C-ECF0-4B39-A044-BE31EDF96BE4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D5289C9-5023-4002-B8E6-47F5D8EE5A30}" type="pres">
      <dgm:prSet presAssocID="{7F181CBD-38DE-4CD3-A2B2-D2E68625FF5B}" presName="parTxOnlySpace" presStyleCnt="0"/>
      <dgm:spPr/>
    </dgm:pt>
    <dgm:pt modelId="{AC2DB83D-83DF-4470-BF40-3D542CFE8789}" type="pres">
      <dgm:prSet presAssocID="{9325EFA5-34AF-4BC3-9B1E-CFD7FF1992F8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93B8F26-5E06-4C96-A26D-AAF32675EF1B}" type="pres">
      <dgm:prSet presAssocID="{2C970005-138E-4CDD-82F5-4A17C42088AC}" presName="parTxOnlySpace" presStyleCnt="0"/>
      <dgm:spPr/>
    </dgm:pt>
    <dgm:pt modelId="{1A737ECC-CB59-42D0-8FF3-9D0FB4EECB0B}" type="pres">
      <dgm:prSet presAssocID="{CF872EBD-CEBC-494B-BD86-293EE04E267C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3A35F23-AC2D-4E94-8E19-FEC671DC013E}" type="pres">
      <dgm:prSet presAssocID="{2E56BCAB-91AE-47F2-AC86-F648F4776381}" presName="parTxOnlySpace" presStyleCnt="0"/>
      <dgm:spPr/>
    </dgm:pt>
    <dgm:pt modelId="{811C43BB-1ABE-46F1-8640-DFA16F1CA571}" type="pres">
      <dgm:prSet presAssocID="{06C26EA2-6F23-4E09-AF8C-D2D3A6FE4C56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51AE8C19-95DA-4BE5-AA73-3AF689D3F709}" srcId="{4404ADB2-0E42-465A-BF79-16E7B2991EE4}" destId="{CF872EBD-CEBC-494B-BD86-293EE04E267C}" srcOrd="2" destOrd="0" parTransId="{4B6C2C46-E1F2-4278-93EC-C62A7BB390F5}" sibTransId="{2E56BCAB-91AE-47F2-AC86-F648F4776381}"/>
    <dgm:cxn modelId="{2DD9B733-03AD-4F74-84D1-47223ED655EC}" type="presOf" srcId="{9325EFA5-34AF-4BC3-9B1E-CFD7FF1992F8}" destId="{AC2DB83D-83DF-4470-BF40-3D542CFE8789}" srcOrd="0" destOrd="0" presId="urn:microsoft.com/office/officeart/2005/8/layout/chevron1"/>
    <dgm:cxn modelId="{78F04538-3A43-4945-B4CC-9DD170DDF1B6}" type="presOf" srcId="{06C26EA2-6F23-4E09-AF8C-D2D3A6FE4C56}" destId="{811C43BB-1ABE-46F1-8640-DFA16F1CA571}" srcOrd="0" destOrd="0" presId="urn:microsoft.com/office/officeart/2005/8/layout/chevron1"/>
    <dgm:cxn modelId="{727C115C-7307-4833-B0B4-1C2D5C4888B6}" type="presOf" srcId="{CF872EBD-CEBC-494B-BD86-293EE04E267C}" destId="{1A737ECC-CB59-42D0-8FF3-9D0FB4EECB0B}" srcOrd="0" destOrd="0" presId="urn:microsoft.com/office/officeart/2005/8/layout/chevron1"/>
    <dgm:cxn modelId="{60188A79-40B9-45AD-828D-5350470B4086}" srcId="{4404ADB2-0E42-465A-BF79-16E7B2991EE4}" destId="{9325EFA5-34AF-4BC3-9B1E-CFD7FF1992F8}" srcOrd="1" destOrd="0" parTransId="{FFB86F67-FABB-4C7D-A5CA-C799CC0D4151}" sibTransId="{2C970005-138E-4CDD-82F5-4A17C42088AC}"/>
    <dgm:cxn modelId="{CA8028BB-7D88-4C34-923F-DCF02026C215}" type="presOf" srcId="{4404ADB2-0E42-465A-BF79-16E7B2991EE4}" destId="{E04DC128-8875-46AD-9800-FB82603248AC}" srcOrd="0" destOrd="0" presId="urn:microsoft.com/office/officeart/2005/8/layout/chevron1"/>
    <dgm:cxn modelId="{3F4B07E7-3B09-4413-9C97-CEDCE6A9091C}" srcId="{4404ADB2-0E42-465A-BF79-16E7B2991EE4}" destId="{BDD62C5C-ECF0-4B39-A044-BE31EDF96BE4}" srcOrd="0" destOrd="0" parTransId="{8BDCDD77-B47D-48BC-9858-9939CFA08F50}" sibTransId="{7F181CBD-38DE-4CD3-A2B2-D2E68625FF5B}"/>
    <dgm:cxn modelId="{2BC5E1FB-B784-4C24-89BC-8F447FAFDAAC}" srcId="{4404ADB2-0E42-465A-BF79-16E7B2991EE4}" destId="{06C26EA2-6F23-4E09-AF8C-D2D3A6FE4C56}" srcOrd="3" destOrd="0" parTransId="{3A36A440-6EBD-4808-833D-4687CE5AA0F2}" sibTransId="{21771621-A2D6-44D1-B4CB-F79306CA1C7F}"/>
    <dgm:cxn modelId="{9840D0FF-5C40-4982-B9B4-E369145A9F04}" type="presOf" srcId="{BDD62C5C-ECF0-4B39-A044-BE31EDF96BE4}" destId="{F957AC11-4ED6-42FB-A960-4C561E2072FB}" srcOrd="0" destOrd="0" presId="urn:microsoft.com/office/officeart/2005/8/layout/chevron1"/>
    <dgm:cxn modelId="{B06F72DE-7D33-4A0F-9C69-7D29F71E0D6A}" type="presParOf" srcId="{E04DC128-8875-46AD-9800-FB82603248AC}" destId="{F957AC11-4ED6-42FB-A960-4C561E2072FB}" srcOrd="0" destOrd="0" presId="urn:microsoft.com/office/officeart/2005/8/layout/chevron1"/>
    <dgm:cxn modelId="{86C0B0F1-EE8A-4AC1-ABDD-87B5CF75D32F}" type="presParOf" srcId="{E04DC128-8875-46AD-9800-FB82603248AC}" destId="{4D5289C9-5023-4002-B8E6-47F5D8EE5A30}" srcOrd="1" destOrd="0" presId="urn:microsoft.com/office/officeart/2005/8/layout/chevron1"/>
    <dgm:cxn modelId="{1AD42849-A4AA-41AA-BAA3-9280C5810C85}" type="presParOf" srcId="{E04DC128-8875-46AD-9800-FB82603248AC}" destId="{AC2DB83D-83DF-4470-BF40-3D542CFE8789}" srcOrd="2" destOrd="0" presId="urn:microsoft.com/office/officeart/2005/8/layout/chevron1"/>
    <dgm:cxn modelId="{9FCFBE6E-14F9-4EF9-B4C2-947B8A748B91}" type="presParOf" srcId="{E04DC128-8875-46AD-9800-FB82603248AC}" destId="{493B8F26-5E06-4C96-A26D-AAF32675EF1B}" srcOrd="3" destOrd="0" presId="urn:microsoft.com/office/officeart/2005/8/layout/chevron1"/>
    <dgm:cxn modelId="{5AB20499-4772-497B-97B5-515955FB2570}" type="presParOf" srcId="{E04DC128-8875-46AD-9800-FB82603248AC}" destId="{1A737ECC-CB59-42D0-8FF3-9D0FB4EECB0B}" srcOrd="4" destOrd="0" presId="urn:microsoft.com/office/officeart/2005/8/layout/chevron1"/>
    <dgm:cxn modelId="{0E4D06BF-1D21-4AF4-8017-6856924CD0F1}" type="presParOf" srcId="{E04DC128-8875-46AD-9800-FB82603248AC}" destId="{13A35F23-AC2D-4E94-8E19-FEC671DC013E}" srcOrd="5" destOrd="0" presId="urn:microsoft.com/office/officeart/2005/8/layout/chevron1"/>
    <dgm:cxn modelId="{78AB504E-3EFD-4E4D-9878-177D8652B48B}" type="presParOf" srcId="{E04DC128-8875-46AD-9800-FB82603248AC}" destId="{811C43BB-1ABE-46F1-8640-DFA16F1CA57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7AC11-4ED6-42FB-A960-4C561E2072FB}">
      <dsp:nvSpPr>
        <dsp:cNvPr id="0" name=""/>
        <dsp:cNvSpPr/>
      </dsp:nvSpPr>
      <dsp:spPr>
        <a:xfrm>
          <a:off x="3181" y="0"/>
          <a:ext cx="1852081" cy="59128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019" tIns="49340" rIns="49340" bIns="4934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3700" kern="1200" dirty="0"/>
            <a:t>-</a:t>
          </a:r>
        </a:p>
      </dsp:txBody>
      <dsp:txXfrm>
        <a:off x="298823" y="0"/>
        <a:ext cx="1260797" cy="591284"/>
      </dsp:txXfrm>
    </dsp:sp>
    <dsp:sp modelId="{AC2DB83D-83DF-4470-BF40-3D542CFE8789}">
      <dsp:nvSpPr>
        <dsp:cNvPr id="0" name=""/>
        <dsp:cNvSpPr/>
      </dsp:nvSpPr>
      <dsp:spPr>
        <a:xfrm>
          <a:off x="1670054" y="0"/>
          <a:ext cx="1852081" cy="59128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019" tIns="49340" rIns="49340" bIns="4934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3700" kern="1200" dirty="0"/>
            <a:t>+/-</a:t>
          </a:r>
        </a:p>
      </dsp:txBody>
      <dsp:txXfrm>
        <a:off x="1965696" y="0"/>
        <a:ext cx="1260797" cy="591284"/>
      </dsp:txXfrm>
    </dsp:sp>
    <dsp:sp modelId="{1A737ECC-CB59-42D0-8FF3-9D0FB4EECB0B}">
      <dsp:nvSpPr>
        <dsp:cNvPr id="0" name=""/>
        <dsp:cNvSpPr/>
      </dsp:nvSpPr>
      <dsp:spPr>
        <a:xfrm>
          <a:off x="3336927" y="0"/>
          <a:ext cx="1852081" cy="59128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019" tIns="49340" rIns="49340" bIns="4934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3700" kern="1200" dirty="0"/>
            <a:t>+</a:t>
          </a:r>
        </a:p>
      </dsp:txBody>
      <dsp:txXfrm>
        <a:off x="3632569" y="0"/>
        <a:ext cx="1260797" cy="591284"/>
      </dsp:txXfrm>
    </dsp:sp>
    <dsp:sp modelId="{811C43BB-1ABE-46F1-8640-DFA16F1CA571}">
      <dsp:nvSpPr>
        <dsp:cNvPr id="0" name=""/>
        <dsp:cNvSpPr/>
      </dsp:nvSpPr>
      <dsp:spPr>
        <a:xfrm>
          <a:off x="5003801" y="0"/>
          <a:ext cx="1852081" cy="59128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019" tIns="49340" rIns="49340" bIns="4934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3700" kern="1200" dirty="0"/>
            <a:t>++</a:t>
          </a:r>
        </a:p>
      </dsp:txBody>
      <dsp:txXfrm>
        <a:off x="5299443" y="0"/>
        <a:ext cx="1260797" cy="5912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2593" cy="497682"/>
          </a:xfrm>
          <a:prstGeom prst="rect">
            <a:avLst/>
          </a:prstGeom>
        </p:spPr>
        <p:txBody>
          <a:bodyPr vert="horz" lIns="91589" tIns="45795" rIns="91589" bIns="45795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7781" y="0"/>
            <a:ext cx="2952593" cy="497682"/>
          </a:xfrm>
          <a:prstGeom prst="rect">
            <a:avLst/>
          </a:prstGeom>
        </p:spPr>
        <p:txBody>
          <a:bodyPr vert="horz" lIns="91589" tIns="45795" rIns="91589" bIns="45795" rtlCol="0"/>
          <a:lstStyle>
            <a:lvl1pPr algn="r">
              <a:defRPr sz="1200"/>
            </a:lvl1pPr>
          </a:lstStyle>
          <a:p>
            <a:fld id="{79CF03E1-6E7C-8C42-8CED-BF9B0EF00E74}" type="datetimeFigureOut">
              <a:rPr lang="de-DE" smtClean="0"/>
              <a:t>17.09.2024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43242"/>
            <a:ext cx="2952593" cy="497681"/>
          </a:xfrm>
          <a:prstGeom prst="rect">
            <a:avLst/>
          </a:prstGeom>
        </p:spPr>
        <p:txBody>
          <a:bodyPr vert="horz" lIns="91589" tIns="45795" rIns="91589" bIns="45795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7781" y="9443242"/>
            <a:ext cx="2952593" cy="497681"/>
          </a:xfrm>
          <a:prstGeom prst="rect">
            <a:avLst/>
          </a:prstGeom>
        </p:spPr>
        <p:txBody>
          <a:bodyPr vert="horz" lIns="91589" tIns="45795" rIns="91589" bIns="45795" rtlCol="0" anchor="b"/>
          <a:lstStyle>
            <a:lvl1pPr algn="r">
              <a:defRPr sz="1200"/>
            </a:lvl1pPr>
          </a:lstStyle>
          <a:p>
            <a:fld id="{29B70F69-B71D-744E-926F-C72615221F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2768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06:44:06.54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127 1 24575,'0'96'0,"0"-2"0,0 2 0,0-1 0,0 1 0,-1-5 0,1 6 0,-2 5 0,2-2 0,-1-2 0,0-8 0,-1-8 0,-2 19 0,0-10 0,0 2 0,3 2 0,-2 5 0,2 1 0,-2-13 0,-1-11 0,2-7 0,-2-9 0,0-4 0,0-4 0,-7 46 0,1-3 0,0-19 0,2-16 0,7 6 0,-9-10 0,3-18 0,6 2 0,-6-23 0,7 7 0,0-9 0,0 0 0,-7 1 0,5-8 0,-5-2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06:44:06.54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127 1 24575,'0'96'0,"0"-2"0,0 2 0,0-1 0,0 1 0,-1-5 0,1 6 0,-2 5 0,2-2 0,-1-2 0,0-8 0,-1-8 0,-2 19 0,0-10 0,0 2 0,3 2 0,-2 5 0,2 1 0,-2-13 0,-1-11 0,2-7 0,-2-9 0,0-4 0,0-4 0,-7 46 0,1-3 0,0-19 0,2-16 0,7 6 0,-9-10 0,3-18 0,6 2 0,-6-23 0,7 7 0,0-9 0,0 0 0,-7 1 0,5-8 0,-5-2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7T08:37:39.57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127 1 24575,'0'96'0,"0"-2"0,0 2 0,0-1 0,0 1 0,-1-5 0,1 6 0,-2 5 0,2-2 0,-1-2 0,0-8 0,-1-8 0,-2 19 0,0-10 0,0 2 0,3 2 0,-2 5 0,2 1 0,-2-13 0,-1-11 0,2-7 0,-2-9 0,0-4 0,0-4 0,-7 46 0,1-3 0,0-19 0,2-16 0,7 6 0,-9-10 0,3-18 0,6 2 0,-6-23 0,7 7 0,0-9 0,0 0 0,-7 1 0,5-8 0,-5-2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2593" cy="497682"/>
          </a:xfrm>
          <a:prstGeom prst="rect">
            <a:avLst/>
          </a:prstGeom>
        </p:spPr>
        <p:txBody>
          <a:bodyPr vert="horz" lIns="91589" tIns="45795" rIns="91589" bIns="4579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7781" y="0"/>
            <a:ext cx="2952593" cy="497682"/>
          </a:xfrm>
          <a:prstGeom prst="rect">
            <a:avLst/>
          </a:prstGeom>
        </p:spPr>
        <p:txBody>
          <a:bodyPr vert="horz" lIns="91589" tIns="45795" rIns="91589" bIns="45795" rtlCol="0"/>
          <a:lstStyle>
            <a:lvl1pPr algn="r">
              <a:defRPr sz="1200"/>
            </a:lvl1pPr>
          </a:lstStyle>
          <a:p>
            <a:fld id="{923CC143-E965-4057-B1F4-AEABB3E15EC9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3013"/>
            <a:ext cx="4471987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89" tIns="45795" rIns="91589" bIns="45795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879" y="4784429"/>
            <a:ext cx="5450207" cy="3914675"/>
          </a:xfrm>
          <a:prstGeom prst="rect">
            <a:avLst/>
          </a:prstGeom>
        </p:spPr>
        <p:txBody>
          <a:bodyPr vert="horz" lIns="91589" tIns="45795" rIns="91589" bIns="45795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44831"/>
            <a:ext cx="2952593" cy="497682"/>
          </a:xfrm>
          <a:prstGeom prst="rect">
            <a:avLst/>
          </a:prstGeom>
        </p:spPr>
        <p:txBody>
          <a:bodyPr vert="horz" lIns="91589" tIns="45795" rIns="91589" bIns="4579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7781" y="9444831"/>
            <a:ext cx="2952593" cy="497682"/>
          </a:xfrm>
          <a:prstGeom prst="rect">
            <a:avLst/>
          </a:prstGeom>
        </p:spPr>
        <p:txBody>
          <a:bodyPr vert="horz" lIns="91589" tIns="45795" rIns="91589" bIns="45795" rtlCol="0" anchor="b"/>
          <a:lstStyle>
            <a:lvl1pPr algn="r">
              <a:defRPr sz="1200"/>
            </a:lvl1pPr>
          </a:lstStyle>
          <a:p>
            <a:fld id="{436DE30C-769F-4560-96DA-0BECBFD8565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19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de-CH" dirty="0"/>
              <a:t>Teil (ca. 20 Minuten)</a:t>
            </a:r>
          </a:p>
          <a:p>
            <a:pPr marL="228600" indent="-228600">
              <a:buAutoNum type="arabicPeriod"/>
            </a:pPr>
            <a:r>
              <a:rPr lang="de-CH" dirty="0"/>
              <a:t>Teil bei KLP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DE30C-769F-4560-96DA-0BECBFD856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64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Manchmal</a:t>
            </a:r>
            <a:r>
              <a:rPr lang="en-US" dirty="0"/>
              <a:t> </a:t>
            </a:r>
            <a:r>
              <a:rPr lang="en-US" dirty="0" err="1"/>
              <a:t>nur</a:t>
            </a:r>
            <a:r>
              <a:rPr lang="en-US" dirty="0"/>
              <a:t> formative, </a:t>
            </a:r>
            <a:r>
              <a:rPr lang="en-US" dirty="0" err="1"/>
              <a:t>manchmal</a:t>
            </a:r>
            <a:r>
              <a:rPr lang="en-US" dirty="0"/>
              <a:t> </a:t>
            </a:r>
            <a:r>
              <a:rPr lang="en-US" dirty="0" err="1"/>
              <a:t>nur</a:t>
            </a:r>
            <a:r>
              <a:rPr lang="en-US" dirty="0"/>
              <a:t> summative, </a:t>
            </a:r>
            <a:r>
              <a:rPr lang="en-US" dirty="0" err="1"/>
              <a:t>manchmal</a:t>
            </a:r>
            <a:r>
              <a:rPr lang="en-US" dirty="0"/>
              <a:t> </a:t>
            </a:r>
            <a:r>
              <a:rPr lang="en-US" dirty="0" err="1"/>
              <a:t>beides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Lp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entscheidet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DE30C-769F-4560-96DA-0BECBFD856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99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Note:</a:t>
            </a:r>
          </a:p>
          <a:p>
            <a:r>
              <a:rPr lang="de-DE" dirty="0"/>
              <a:t>Summe aller Beurteilungen (formativ, summativ, Kombination) wird in Note umgewandelt.</a:t>
            </a:r>
          </a:p>
          <a:p>
            <a:r>
              <a:rPr lang="de-DE" dirty="0"/>
              <a:t>Gesamtbeurteilung, die dem Kind gerechter wird</a:t>
            </a:r>
          </a:p>
          <a:p>
            <a:r>
              <a:rPr lang="de-DE" dirty="0"/>
              <a:t>Nicht mehr mathematisches Mittel aller summativen Lernkontrollen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DE30C-769F-4560-96DA-0BECBFD856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2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DE30C-769F-4560-96DA-0BECBFD856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74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Schülerzahl 317 / 2011 178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 leicht rückläufig: Darum auch weniger Ressourcen für individuelle Förderung</a:t>
            </a:r>
          </a:p>
          <a:p>
            <a:endParaRPr lang="de-DE" dirty="0"/>
          </a:p>
          <a:p>
            <a:r>
              <a:rPr lang="de-DE" dirty="0"/>
              <a:t>Bei Anliegen/Fragen/Unverständnis</a:t>
            </a:r>
          </a:p>
          <a:p>
            <a:r>
              <a:rPr lang="de-DE" dirty="0"/>
              <a:t>Lieber zu früh als zu spät nachfragen. Infos aus erster Hand holen.</a:t>
            </a:r>
          </a:p>
          <a:p>
            <a:r>
              <a:rPr lang="de-DE" dirty="0"/>
              <a:t>Fragen zu </a:t>
            </a:r>
            <a:r>
              <a:rPr lang="de-DE" dirty="0" err="1"/>
              <a:t>SuS</a:t>
            </a:r>
            <a:r>
              <a:rPr lang="de-DE" dirty="0"/>
              <a:t>/Klasse: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 Klassenlehrperson </a:t>
            </a:r>
            <a:br>
              <a:rPr lang="de-DE" dirty="0"/>
            </a:br>
            <a:r>
              <a:rPr lang="de-DE" dirty="0"/>
              <a:t>Schule als Ganzes/keine Lösung bei KLP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SL</a:t>
            </a:r>
          </a:p>
          <a:p>
            <a:endParaRPr lang="de-DE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4B32-F2B9-4478-9BC9-50629E53F3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71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Viele</a:t>
            </a:r>
            <a:r>
              <a:rPr lang="en-US" dirty="0"/>
              <a:t> </a:t>
            </a:r>
            <a:r>
              <a:rPr lang="en-US" dirty="0" err="1"/>
              <a:t>zusätzliche</a:t>
            </a:r>
            <a:r>
              <a:rPr lang="en-US" dirty="0"/>
              <a:t> </a:t>
            </a:r>
            <a:r>
              <a:rPr lang="en-US" dirty="0" err="1"/>
              <a:t>Lehrpersonen</a:t>
            </a:r>
            <a:endParaRPr lang="en-US" dirty="0"/>
          </a:p>
          <a:p>
            <a:r>
              <a:rPr lang="en-US" dirty="0" err="1"/>
              <a:t>Einige</a:t>
            </a:r>
            <a:r>
              <a:rPr lang="en-US" dirty="0"/>
              <a:t> </a:t>
            </a:r>
            <a:r>
              <a:rPr lang="en-US" dirty="0" err="1"/>
              <a:t>Lehrpersonen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, </a:t>
            </a:r>
            <a:r>
              <a:rPr lang="en-US" dirty="0" err="1"/>
              <a:t>vor</a:t>
            </a:r>
            <a:r>
              <a:rPr lang="en-US" dirty="0"/>
              <a:t> </a:t>
            </a:r>
            <a:r>
              <a:rPr lang="en-US" dirty="0" err="1"/>
              <a:t>allem</a:t>
            </a:r>
            <a:r>
              <a:rPr lang="en-US" dirty="0"/>
              <a:t>, </a:t>
            </a:r>
            <a:r>
              <a:rPr lang="en-US" dirty="0" err="1"/>
              <a:t>wenn</a:t>
            </a:r>
            <a:r>
              <a:rPr lang="en-US" dirty="0"/>
              <a:t> </a:t>
            </a:r>
            <a:r>
              <a:rPr lang="en-US" dirty="0" err="1"/>
              <a:t>sie</a:t>
            </a:r>
            <a:r>
              <a:rPr lang="en-US" dirty="0"/>
              <a:t> </a:t>
            </a:r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bekannt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DE30C-769F-4560-96DA-0BECBFD856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19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Beratungsangebote</a:t>
            </a:r>
            <a:r>
              <a:rPr lang="en-US" dirty="0"/>
              <a:t> für </a:t>
            </a:r>
            <a:r>
              <a:rPr lang="en-US" dirty="0" err="1"/>
              <a:t>SuS</a:t>
            </a:r>
            <a:r>
              <a:rPr lang="en-US" dirty="0"/>
              <a:t>, </a:t>
            </a:r>
            <a:r>
              <a:rPr lang="en-US" dirty="0" err="1"/>
              <a:t>Lp</a:t>
            </a:r>
            <a:r>
              <a:rPr lang="en-US" dirty="0"/>
              <a:t> </a:t>
            </a:r>
            <a:r>
              <a:rPr lang="en-US" dirty="0" err="1"/>
              <a:t>aber</a:t>
            </a:r>
            <a:r>
              <a:rPr lang="en-US" dirty="0"/>
              <a:t> </a:t>
            </a:r>
            <a:r>
              <a:rPr lang="en-US" dirty="0" err="1"/>
              <a:t>auch</a:t>
            </a:r>
            <a:r>
              <a:rPr lang="en-US" dirty="0"/>
              <a:t> </a:t>
            </a:r>
            <a:r>
              <a:rPr lang="en-US" dirty="0" err="1"/>
              <a:t>Eltern</a:t>
            </a:r>
            <a:br>
              <a:rPr lang="en-US" dirty="0"/>
            </a:br>
            <a:r>
              <a:rPr lang="en-US" dirty="0" err="1"/>
              <a:t>keine</a:t>
            </a:r>
            <a:r>
              <a:rPr lang="en-US" dirty="0"/>
              <a:t> </a:t>
            </a:r>
            <a:r>
              <a:rPr lang="en-US" dirty="0" err="1"/>
              <a:t>Therapiestelle</a:t>
            </a:r>
            <a:r>
              <a:rPr lang="en-US" dirty="0"/>
              <a:t> (</a:t>
            </a:r>
            <a:r>
              <a:rPr lang="en-US" dirty="0" err="1"/>
              <a:t>längerfristige</a:t>
            </a:r>
            <a:r>
              <a:rPr lang="en-US" dirty="0"/>
              <a:t> </a:t>
            </a:r>
            <a:r>
              <a:rPr lang="en-US" dirty="0" err="1"/>
              <a:t>Aufträge</a:t>
            </a:r>
            <a:r>
              <a:rPr lang="en-US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DE30C-769F-4560-96DA-0BECBFD856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73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Ca. 50 % der </a:t>
            </a:r>
            <a:r>
              <a:rPr lang="en-US" dirty="0" err="1"/>
              <a:t>SuS</a:t>
            </a:r>
            <a:r>
              <a:rPr lang="en-US" dirty="0"/>
              <a:t> auf der </a:t>
            </a:r>
            <a:r>
              <a:rPr lang="en-US" dirty="0" err="1"/>
              <a:t>Mittelstufe</a:t>
            </a:r>
            <a:r>
              <a:rPr lang="en-US" dirty="0"/>
              <a:t> </a:t>
            </a:r>
            <a:r>
              <a:rPr lang="en-US" dirty="0" err="1"/>
              <a:t>sagen</a:t>
            </a:r>
            <a:r>
              <a:rPr lang="en-US" dirty="0"/>
              <a:t>, </a:t>
            </a:r>
            <a:r>
              <a:rPr lang="en-US" dirty="0" err="1"/>
              <a:t>dass</a:t>
            </a:r>
            <a:r>
              <a:rPr lang="en-US" dirty="0"/>
              <a:t> </a:t>
            </a:r>
            <a:r>
              <a:rPr lang="en-US" dirty="0" err="1"/>
              <a:t>sie</a:t>
            </a:r>
            <a:r>
              <a:rPr lang="en-US" dirty="0"/>
              <a:t> </a:t>
            </a:r>
            <a:r>
              <a:rPr lang="en-US" u="sng" dirty="0"/>
              <a:t>oft</a:t>
            </a:r>
            <a:r>
              <a:rPr lang="en-US" dirty="0"/>
              <a:t> Angst </a:t>
            </a:r>
            <a:r>
              <a:rPr lang="en-US" dirty="0" err="1"/>
              <a:t>vor</a:t>
            </a:r>
            <a:r>
              <a:rPr lang="en-US" dirty="0"/>
              <a:t> </a:t>
            </a:r>
            <a:r>
              <a:rPr lang="en-US" dirty="0" err="1"/>
              <a:t>Prüfungen</a:t>
            </a:r>
            <a:r>
              <a:rPr lang="en-US" dirty="0"/>
              <a:t> </a:t>
            </a:r>
            <a:r>
              <a:rPr lang="en-US" dirty="0" err="1"/>
              <a:t>haben</a:t>
            </a:r>
            <a:r>
              <a:rPr lang="en-US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DE30C-769F-4560-96DA-0BECBFD856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53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Belege</a:t>
            </a:r>
            <a:r>
              <a:rPr lang="en-US" dirty="0"/>
              <a:t>/</a:t>
            </a:r>
            <a:r>
              <a:rPr lang="en-US" dirty="0" err="1"/>
              <a:t>Beurteilung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mit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Worten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Prädikaten</a:t>
            </a:r>
            <a:r>
              <a:rPr lang="en-US" dirty="0">
                <a:sym typeface="Wingdings" panose="05000000000000000000" pitchFamily="2" charset="2"/>
              </a:rPr>
              <a:t>, Noten: </a:t>
            </a:r>
            <a:r>
              <a:rPr lang="en-US" dirty="0" err="1">
                <a:sym typeface="Wingdings" panose="05000000000000000000" pitchFamily="2" charset="2"/>
              </a:rPr>
              <a:t>Spricht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u="sng" dirty="0">
                <a:sym typeface="Wingdings" panose="05000000000000000000" pitchFamily="2" charset="2"/>
              </a:rPr>
              <a:t>Code/</a:t>
            </a:r>
            <a:r>
              <a:rPr lang="en-US" u="sng" dirty="0" err="1">
                <a:sym typeface="Wingdings" panose="05000000000000000000" pitchFamily="2" charset="2"/>
              </a:rPr>
              <a:t>Übersetzung</a:t>
            </a:r>
            <a:r>
              <a:rPr lang="en-US" u="sng" dirty="0">
                <a:sym typeface="Wingdings" panose="05000000000000000000" pitchFamily="2" charset="2"/>
              </a:rPr>
              <a:t> der </a:t>
            </a:r>
            <a:r>
              <a:rPr lang="en-US" u="sng" dirty="0" err="1">
                <a:sym typeface="Wingdings" panose="05000000000000000000" pitchFamily="2" charset="2"/>
              </a:rPr>
              <a:t>Leistung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ist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offen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Form  </a:t>
            </a:r>
            <a:r>
              <a:rPr lang="en-US" dirty="0" err="1">
                <a:sym typeface="Wingdings" panose="05000000000000000000" pitchFamily="2" charset="2"/>
              </a:rPr>
              <a:t>Lehrperson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entscheidet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>
                <a:sym typeface="Wingdings" panose="05000000000000000000" pitchFamily="2" charset="2"/>
              </a:rPr>
              <a:t>Notenvorgabe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Zwischenbericht</a:t>
            </a:r>
            <a:r>
              <a:rPr lang="en-US" dirty="0">
                <a:sym typeface="Wingdings" panose="05000000000000000000" pitchFamily="2" charset="2"/>
              </a:rPr>
              <a:t>/</a:t>
            </a:r>
            <a:r>
              <a:rPr lang="en-US" dirty="0" err="1">
                <a:sym typeface="Wingdings" panose="05000000000000000000" pitchFamily="2" charset="2"/>
              </a:rPr>
              <a:t>Jahreszeugnis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mit</a:t>
            </a:r>
            <a:r>
              <a:rPr lang="en-US" dirty="0">
                <a:sym typeface="Wingdings" panose="05000000000000000000" pitchFamily="2" charset="2"/>
              </a:rPr>
              <a:t> Noten</a:t>
            </a:r>
          </a:p>
          <a:p>
            <a:r>
              <a:rPr lang="en-US" dirty="0" err="1">
                <a:sym typeface="Wingdings" panose="05000000000000000000" pitchFamily="2" charset="2"/>
              </a:rPr>
              <a:t>Kompetenzorientierung</a:t>
            </a:r>
            <a:r>
              <a:rPr lang="en-US" dirty="0">
                <a:sym typeface="Wingdings" panose="05000000000000000000" pitchFamily="2" charset="2"/>
              </a:rPr>
              <a:t>: </a:t>
            </a:r>
            <a:r>
              <a:rPr lang="en-US" dirty="0" err="1">
                <a:sym typeface="Wingdings" panose="05000000000000000000" pitchFamily="2" charset="2"/>
              </a:rPr>
              <a:t>Neuer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Fokus</a:t>
            </a:r>
            <a:r>
              <a:rPr lang="en-US" dirty="0">
                <a:sym typeface="Wingdings" panose="05000000000000000000" pitchFamily="2" charset="2"/>
              </a:rPr>
              <a:t> (formative)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DE30C-769F-4560-96DA-0BECBFD856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3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DE30C-769F-4560-96DA-0BECBFD856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17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DE30C-769F-4560-96DA-0BECBFD856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21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Entscheid</a:t>
            </a:r>
            <a:r>
              <a:rPr lang="en-US" dirty="0"/>
              <a:t>: Code </a:t>
            </a:r>
            <a:r>
              <a:rPr lang="en-US" dirty="0" err="1"/>
              <a:t>mittels</a:t>
            </a:r>
            <a:r>
              <a:rPr lang="en-US" dirty="0"/>
              <a:t> </a:t>
            </a:r>
            <a:r>
              <a:rPr lang="en-US" dirty="0" err="1"/>
              <a:t>Pfeil</a:t>
            </a:r>
            <a:endParaRPr lang="en-US" dirty="0"/>
          </a:p>
          <a:p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machen</a:t>
            </a:r>
            <a:r>
              <a:rPr lang="en-US" dirty="0"/>
              <a:t> </a:t>
            </a:r>
            <a:r>
              <a:rPr lang="en-US" dirty="0" err="1"/>
              <a:t>alles</a:t>
            </a:r>
            <a:r>
              <a:rPr lang="en-US" dirty="0"/>
              <a:t> </a:t>
            </a:r>
            <a:r>
              <a:rPr lang="en-US" dirty="0" err="1"/>
              <a:t>wie</a:t>
            </a:r>
            <a:r>
              <a:rPr lang="en-US" dirty="0"/>
              <a:t> </a:t>
            </a:r>
            <a:r>
              <a:rPr lang="en-US" dirty="0" err="1"/>
              <a:t>gewohnt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ändern</a:t>
            </a:r>
            <a:r>
              <a:rPr lang="en-US" dirty="0">
                <a:sym typeface="Wingdings" panose="05000000000000000000" pitchFamily="2" charset="2"/>
              </a:rPr>
              <a:t> den Code (</a:t>
            </a:r>
            <a:r>
              <a:rPr lang="en-US" dirty="0" err="1">
                <a:sym typeface="Wingdings" panose="05000000000000000000" pitchFamily="2" charset="2"/>
              </a:rPr>
              <a:t>Pfeil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anstatt</a:t>
            </a:r>
            <a:r>
              <a:rPr lang="en-US" dirty="0">
                <a:sym typeface="Wingdings" panose="05000000000000000000" pitchFamily="2" charset="2"/>
              </a:rPr>
              <a:t> Noten)</a:t>
            </a:r>
          </a:p>
          <a:p>
            <a:r>
              <a:rPr lang="en-US" dirty="0">
                <a:sym typeface="Wingdings" panose="05000000000000000000" pitchFamily="2" charset="2"/>
              </a:rPr>
              <a:t>Skala: </a:t>
            </a:r>
            <a:r>
              <a:rPr lang="en-US" dirty="0" err="1">
                <a:sym typeface="Wingdings" panose="05000000000000000000" pitchFamily="2" charset="2"/>
              </a:rPr>
              <a:t>Nicht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mit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Massstab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messen</a:t>
            </a:r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DE30C-769F-4560-96DA-0BECBFD856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2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C9ACF4-E830-46D2-B537-E87389833F1C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8B9B4B-581B-4E7C-8FBA-49ED5F709528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67E62-48C7-4DCD-AF25-B231F314E815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3EA6F53-6990-49EB-A612-9D236BDC57A4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A1B3D60-BBBF-4D51-BA23-D2B954645CAF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77D7C-9020-458C-8297-374611091981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C5AB9D-601A-4744-AE10-14716CF8F1E0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7E4AB4-3A8B-452F-981A-38CE95CD7606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D67323-4859-47D8-8E93-3EBE81D3612F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D41D16-2C26-47A7-B4BD-E13B62463C91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FD38BF-76AC-429E-8578-06A340F5D428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25721D-68C0-40DA-98A3-7433F4E53816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D76003-F504-4863-AD5D-F0B47511312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5AA3DC2-7A77-461D-9575-4C39392080E3}" type="slidenum">
              <a:rPr lang="de-DE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customXml" Target="../ink/ink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84313"/>
            <a:ext cx="8229600" cy="3960812"/>
          </a:xfrm>
        </p:spPr>
        <p:txBody>
          <a:bodyPr/>
          <a:lstStyle/>
          <a:p>
            <a:r>
              <a:rPr lang="de-CH" sz="6600" b="1" dirty="0">
                <a:solidFill>
                  <a:srgbClr val="B60032"/>
                </a:solidFill>
              </a:rPr>
              <a:t>Herzlich willkommen</a:t>
            </a:r>
            <a:endParaRPr lang="de-CH" sz="6600" dirty="0"/>
          </a:p>
        </p:txBody>
      </p:sp>
      <p:cxnSp>
        <p:nvCxnSpPr>
          <p:cNvPr id="3" name="Gerade Verbindung 2"/>
          <p:cNvCxnSpPr/>
          <p:nvPr/>
        </p:nvCxnSpPr>
        <p:spPr>
          <a:xfrm>
            <a:off x="395536" y="0"/>
            <a:ext cx="0" cy="6858000"/>
          </a:xfrm>
          <a:prstGeom prst="line">
            <a:avLst/>
          </a:prstGeom>
          <a:ln w="76200">
            <a:solidFill>
              <a:srgbClr val="B600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3"/>
          <p:cNvCxnSpPr/>
          <p:nvPr/>
        </p:nvCxnSpPr>
        <p:spPr>
          <a:xfrm>
            <a:off x="323528" y="0"/>
            <a:ext cx="0" cy="6858000"/>
          </a:xfrm>
          <a:prstGeom prst="line">
            <a:avLst/>
          </a:prstGeom>
          <a:ln w="381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ild 1" descr="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191"/>
            <a:ext cx="1764792" cy="54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776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/>
        </p:nvCxnSpPr>
        <p:spPr>
          <a:xfrm>
            <a:off x="395536" y="0"/>
            <a:ext cx="0" cy="6858000"/>
          </a:xfrm>
          <a:prstGeom prst="line">
            <a:avLst/>
          </a:prstGeom>
          <a:ln w="76200">
            <a:solidFill>
              <a:srgbClr val="B600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3"/>
          <p:cNvCxnSpPr/>
          <p:nvPr/>
        </p:nvCxnSpPr>
        <p:spPr>
          <a:xfrm>
            <a:off x="323528" y="0"/>
            <a:ext cx="0" cy="6858000"/>
          </a:xfrm>
          <a:prstGeom prst="line">
            <a:avLst/>
          </a:prstGeom>
          <a:ln w="381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>
            <a:extLst>
              <a:ext uri="{FF2B5EF4-FFF2-40B4-BE49-F238E27FC236}">
                <a16:creationId xmlns:a16="http://schemas.microsoft.com/office/drawing/2014/main" id="{CD52622F-AA8F-502E-200D-B6658833F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119" y="332656"/>
            <a:ext cx="793122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0"/>
              </a:spcAft>
              <a:tabLst>
                <a:tab pos="444500" algn="l"/>
              </a:tabLst>
            </a:pPr>
            <a:r>
              <a:rPr lang="de-CH" sz="3200" b="1" dirty="0">
                <a:solidFill>
                  <a:srgbClr val="B60032"/>
                </a:solidFill>
              </a:rPr>
              <a:t>Beurteilung im Unterricht</a:t>
            </a:r>
          </a:p>
          <a:p>
            <a:pPr algn="l">
              <a:spcBef>
                <a:spcPts val="600"/>
              </a:spcBef>
              <a:spcAft>
                <a:spcPts val="0"/>
              </a:spcAft>
              <a:tabLst>
                <a:tab pos="444500" algn="l"/>
              </a:tabLst>
            </a:pPr>
            <a:r>
              <a:rPr lang="de-CH" sz="3200" b="1" i="1" dirty="0">
                <a:solidFill>
                  <a:srgbClr val="B60032"/>
                </a:solidFill>
              </a:rPr>
              <a:t>Lesebeispiel 1</a:t>
            </a:r>
            <a:endParaRPr lang="de-DE" sz="3600" b="1" i="1" dirty="0">
              <a:solidFill>
                <a:srgbClr val="B60032"/>
              </a:solidFill>
            </a:endParaRP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9FE330CC-8B19-8D90-43E5-C4ACBF3611AC}"/>
              </a:ext>
            </a:extLst>
          </p:cNvPr>
          <p:cNvCxnSpPr>
            <a:cxnSpLocks/>
          </p:cNvCxnSpPr>
          <p:nvPr/>
        </p:nvCxnSpPr>
        <p:spPr>
          <a:xfrm>
            <a:off x="1115616" y="2415352"/>
            <a:ext cx="6912768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63B9DCDB-135E-778F-11CD-930EFDB39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288" y="3068961"/>
            <a:ext cx="7886700" cy="259228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de-DE" sz="2000" dirty="0"/>
              <a:t>Bei einer zusätzlichen Selbsteinschätzung ist das Fördergespräch gewinnbringend.</a:t>
            </a:r>
            <a:br>
              <a:rPr lang="de-DE" sz="2000" dirty="0"/>
            </a:br>
            <a:r>
              <a:rPr lang="de-DE" sz="2000" dirty="0">
                <a:sym typeface="Wingdings" panose="05000000000000000000" pitchFamily="2" charset="2"/>
              </a:rPr>
              <a:t> </a:t>
            </a:r>
            <a:r>
              <a:rPr lang="de-DE" sz="2000" dirty="0"/>
              <a:t>Kinder schauen genauer hin.</a:t>
            </a:r>
            <a:br>
              <a:rPr lang="de-DE" sz="2000" dirty="0"/>
            </a:br>
            <a:r>
              <a:rPr lang="de-DE" sz="2000" dirty="0">
                <a:sym typeface="Wingdings" panose="05000000000000000000" pitchFamily="2" charset="2"/>
              </a:rPr>
              <a:t> Kinder merken bewusster, wo es Übung braucht. </a:t>
            </a:r>
            <a:br>
              <a:rPr lang="de-DE" sz="2000" dirty="0">
                <a:sym typeface="Wingdings" panose="05000000000000000000" pitchFamily="2" charset="2"/>
              </a:rPr>
            </a:br>
            <a:r>
              <a:rPr lang="de-DE" sz="2000" dirty="0">
                <a:sym typeface="Wingdings" panose="05000000000000000000" pitchFamily="2" charset="2"/>
              </a:rPr>
              <a:t> Das Lernen, nicht das Resultat steht im Fokus.</a:t>
            </a:r>
            <a:endParaRPr lang="de-DE" sz="2000" dirty="0"/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de-DE" sz="2000" dirty="0"/>
              <a:t>Die Einstufung ist grob skaliert</a:t>
            </a:r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D789625F-07E6-9DA0-4520-F13DB29F41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4423339"/>
              </p:ext>
            </p:extLst>
          </p:nvPr>
        </p:nvGraphicFramePr>
        <p:xfrm>
          <a:off x="928325" y="2112100"/>
          <a:ext cx="6859064" cy="591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74C717A9-A92D-1ED4-7B68-096852AB05B6}"/>
                  </a:ext>
                </a:extLst>
              </p14:cNvPr>
              <p14:cNvContentPartPr/>
              <p14:nvPr/>
            </p14:nvContentPartPr>
            <p14:xfrm flipH="1">
              <a:off x="5508104" y="1916832"/>
              <a:ext cx="45719" cy="99704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74C717A9-A92D-1ED4-7B68-096852AB05B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90104" y="1898835"/>
                <a:ext cx="81358" cy="1032674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CF613332-D32A-76F0-8E28-508552F21785}"/>
              </a:ext>
            </a:extLst>
          </p:cNvPr>
          <p:cNvSpPr/>
          <p:nvPr/>
        </p:nvSpPr>
        <p:spPr>
          <a:xfrm flipH="1">
            <a:off x="4307891" y="1975694"/>
            <a:ext cx="45719" cy="864096"/>
          </a:xfrm>
          <a:custGeom>
            <a:avLst/>
            <a:gdLst>
              <a:gd name="connsiteX0" fmla="*/ 12273 w 24547"/>
              <a:gd name="connsiteY0" fmla="*/ 0 h 724179"/>
              <a:gd name="connsiteX1" fmla="*/ 6137 w 24547"/>
              <a:gd name="connsiteY1" fmla="*/ 196381 h 724179"/>
              <a:gd name="connsiteX2" fmla="*/ 12273 w 24547"/>
              <a:gd name="connsiteY2" fmla="*/ 386626 h 724179"/>
              <a:gd name="connsiteX3" fmla="*/ 0 w 24547"/>
              <a:gd name="connsiteY3" fmla="*/ 711882 h 724179"/>
              <a:gd name="connsiteX4" fmla="*/ 24547 w 24547"/>
              <a:gd name="connsiteY4" fmla="*/ 724156 h 72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47" h="724179">
                <a:moveTo>
                  <a:pt x="12273" y="0"/>
                </a:moveTo>
                <a:cubicBezTo>
                  <a:pt x="10228" y="65460"/>
                  <a:pt x="6137" y="130889"/>
                  <a:pt x="6137" y="196381"/>
                </a:cubicBezTo>
                <a:cubicBezTo>
                  <a:pt x="6137" y="259829"/>
                  <a:pt x="13028" y="323183"/>
                  <a:pt x="12273" y="386626"/>
                </a:cubicBezTo>
                <a:cubicBezTo>
                  <a:pt x="10981" y="495114"/>
                  <a:pt x="0" y="711882"/>
                  <a:pt x="0" y="711882"/>
                </a:cubicBezTo>
                <a:cubicBezTo>
                  <a:pt x="20112" y="725291"/>
                  <a:pt x="11035" y="724156"/>
                  <a:pt x="24547" y="724156"/>
                </a:cubicBezTo>
              </a:path>
            </a:pathLst>
          </a:cu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5497496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Graphic spid="2" grpId="0">
        <p:bldAsOne/>
      </p:bldGraphic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/>
        </p:nvCxnSpPr>
        <p:spPr>
          <a:xfrm>
            <a:off x="395536" y="0"/>
            <a:ext cx="0" cy="6858000"/>
          </a:xfrm>
          <a:prstGeom prst="line">
            <a:avLst/>
          </a:prstGeom>
          <a:ln w="76200">
            <a:solidFill>
              <a:srgbClr val="B600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3"/>
          <p:cNvCxnSpPr/>
          <p:nvPr/>
        </p:nvCxnSpPr>
        <p:spPr>
          <a:xfrm>
            <a:off x="323528" y="0"/>
            <a:ext cx="0" cy="6858000"/>
          </a:xfrm>
          <a:prstGeom prst="line">
            <a:avLst/>
          </a:prstGeom>
          <a:ln w="381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>
            <a:extLst>
              <a:ext uri="{FF2B5EF4-FFF2-40B4-BE49-F238E27FC236}">
                <a16:creationId xmlns:a16="http://schemas.microsoft.com/office/drawing/2014/main" id="{CD52622F-AA8F-502E-200D-B6658833F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119" y="332656"/>
            <a:ext cx="793122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0"/>
              </a:spcAft>
              <a:tabLst>
                <a:tab pos="444500" algn="l"/>
              </a:tabLst>
            </a:pPr>
            <a:r>
              <a:rPr lang="de-CH" sz="3200" b="1" dirty="0">
                <a:solidFill>
                  <a:srgbClr val="B60032"/>
                </a:solidFill>
              </a:rPr>
              <a:t>Beurteilung im Unterricht</a:t>
            </a:r>
          </a:p>
          <a:p>
            <a:pPr algn="l">
              <a:spcBef>
                <a:spcPts val="600"/>
              </a:spcBef>
              <a:spcAft>
                <a:spcPts val="0"/>
              </a:spcAft>
              <a:tabLst>
                <a:tab pos="444500" algn="l"/>
              </a:tabLst>
            </a:pPr>
            <a:r>
              <a:rPr lang="de-CH" sz="3200" b="1" i="1" dirty="0">
                <a:solidFill>
                  <a:srgbClr val="B60032"/>
                </a:solidFill>
              </a:rPr>
              <a:t>Lesebeispiel 2</a:t>
            </a:r>
            <a:endParaRPr lang="de-DE" sz="3600" b="1" i="1" dirty="0">
              <a:solidFill>
                <a:srgbClr val="B60032"/>
              </a:solidFill>
            </a:endParaRP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9FE330CC-8B19-8D90-43E5-C4ACBF3611AC}"/>
              </a:ext>
            </a:extLst>
          </p:cNvPr>
          <p:cNvCxnSpPr>
            <a:cxnSpLocks/>
          </p:cNvCxnSpPr>
          <p:nvPr/>
        </p:nvCxnSpPr>
        <p:spPr>
          <a:xfrm>
            <a:off x="1115616" y="4077072"/>
            <a:ext cx="6912768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63B9DCDB-135E-778F-11CD-930EFDB39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119" y="1783890"/>
            <a:ext cx="7886700" cy="129614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de-DE" sz="2000" dirty="0"/>
              <a:t>Formative und summative Beurteilung getrennt.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de-DE" sz="2000" dirty="0">
                <a:sym typeface="Wingdings" panose="05000000000000000000" pitchFamily="2" charset="2"/>
              </a:rPr>
              <a:t>Mit oder ohne Selbsteinschätzung.</a:t>
            </a:r>
            <a:br>
              <a:rPr lang="de-DE" sz="2000" dirty="0">
                <a:sym typeface="Wingdings" panose="05000000000000000000" pitchFamily="2" charset="2"/>
              </a:rPr>
            </a:br>
            <a:endParaRPr lang="de-DE" sz="2000" dirty="0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74C717A9-A92D-1ED4-7B68-096852AB05B6}"/>
                  </a:ext>
                </a:extLst>
              </p14:cNvPr>
              <p14:cNvContentPartPr/>
              <p14:nvPr/>
            </p14:nvContentPartPr>
            <p14:xfrm flipH="1">
              <a:off x="5220072" y="3645024"/>
              <a:ext cx="45719" cy="99704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74C717A9-A92D-1ED4-7B68-096852AB05B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02072" y="3627027"/>
                <a:ext cx="81358" cy="1032674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CF613332-D32A-76F0-8E28-508552F21785}"/>
              </a:ext>
            </a:extLst>
          </p:cNvPr>
          <p:cNvSpPr/>
          <p:nvPr/>
        </p:nvSpPr>
        <p:spPr>
          <a:xfrm flipH="1">
            <a:off x="4067944" y="3645024"/>
            <a:ext cx="45719" cy="864096"/>
          </a:xfrm>
          <a:custGeom>
            <a:avLst/>
            <a:gdLst>
              <a:gd name="connsiteX0" fmla="*/ 12273 w 24547"/>
              <a:gd name="connsiteY0" fmla="*/ 0 h 724179"/>
              <a:gd name="connsiteX1" fmla="*/ 6137 w 24547"/>
              <a:gd name="connsiteY1" fmla="*/ 196381 h 724179"/>
              <a:gd name="connsiteX2" fmla="*/ 12273 w 24547"/>
              <a:gd name="connsiteY2" fmla="*/ 386626 h 724179"/>
              <a:gd name="connsiteX3" fmla="*/ 0 w 24547"/>
              <a:gd name="connsiteY3" fmla="*/ 711882 h 724179"/>
              <a:gd name="connsiteX4" fmla="*/ 24547 w 24547"/>
              <a:gd name="connsiteY4" fmla="*/ 724156 h 72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47" h="724179">
                <a:moveTo>
                  <a:pt x="12273" y="0"/>
                </a:moveTo>
                <a:cubicBezTo>
                  <a:pt x="10228" y="65460"/>
                  <a:pt x="6137" y="130889"/>
                  <a:pt x="6137" y="196381"/>
                </a:cubicBezTo>
                <a:cubicBezTo>
                  <a:pt x="6137" y="259829"/>
                  <a:pt x="13028" y="323183"/>
                  <a:pt x="12273" y="386626"/>
                </a:cubicBezTo>
                <a:cubicBezTo>
                  <a:pt x="10981" y="495114"/>
                  <a:pt x="0" y="711882"/>
                  <a:pt x="0" y="711882"/>
                </a:cubicBezTo>
                <a:cubicBezTo>
                  <a:pt x="20112" y="725291"/>
                  <a:pt x="11035" y="724156"/>
                  <a:pt x="24547" y="724156"/>
                </a:cubicBezTo>
              </a:path>
            </a:pathLst>
          </a:cu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FB9BD8C6-534A-9073-17D1-B0DE2EE6611B}"/>
              </a:ext>
            </a:extLst>
          </p:cNvPr>
          <p:cNvCxnSpPr>
            <a:cxnSpLocks/>
          </p:cNvCxnSpPr>
          <p:nvPr/>
        </p:nvCxnSpPr>
        <p:spPr>
          <a:xfrm>
            <a:off x="1115616" y="5589240"/>
            <a:ext cx="6912768" cy="0"/>
          </a:xfrm>
          <a:prstGeom prst="straightConnector1">
            <a:avLst/>
          </a:prstGeom>
          <a:ln w="76200">
            <a:solidFill>
              <a:srgbClr val="0070C0"/>
            </a:solidFill>
            <a:headEnd type="none" w="med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21D1190A-5E96-347A-37B0-15E36D35A1DF}"/>
                  </a:ext>
                </a:extLst>
              </p14:cNvPr>
              <p14:cNvContentPartPr/>
              <p14:nvPr/>
            </p14:nvContentPartPr>
            <p14:xfrm flipH="1">
              <a:off x="3631665" y="5145410"/>
              <a:ext cx="45719" cy="99704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21D1190A-5E96-347A-37B0-15E36D35A1D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13665" y="5127413"/>
                <a:ext cx="81358" cy="1032674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C2B0D198-DB90-24CD-98B1-92D76FB4FC10}"/>
              </a:ext>
            </a:extLst>
          </p:cNvPr>
          <p:cNvSpPr/>
          <p:nvPr/>
        </p:nvSpPr>
        <p:spPr>
          <a:xfrm flipH="1">
            <a:off x="4355976" y="5145410"/>
            <a:ext cx="45719" cy="864096"/>
          </a:xfrm>
          <a:custGeom>
            <a:avLst/>
            <a:gdLst>
              <a:gd name="connsiteX0" fmla="*/ 12273 w 24547"/>
              <a:gd name="connsiteY0" fmla="*/ 0 h 724179"/>
              <a:gd name="connsiteX1" fmla="*/ 6137 w 24547"/>
              <a:gd name="connsiteY1" fmla="*/ 196381 h 724179"/>
              <a:gd name="connsiteX2" fmla="*/ 12273 w 24547"/>
              <a:gd name="connsiteY2" fmla="*/ 386626 h 724179"/>
              <a:gd name="connsiteX3" fmla="*/ 0 w 24547"/>
              <a:gd name="connsiteY3" fmla="*/ 711882 h 724179"/>
              <a:gd name="connsiteX4" fmla="*/ 24547 w 24547"/>
              <a:gd name="connsiteY4" fmla="*/ 724156 h 72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47" h="724179">
                <a:moveTo>
                  <a:pt x="12273" y="0"/>
                </a:moveTo>
                <a:cubicBezTo>
                  <a:pt x="10228" y="65460"/>
                  <a:pt x="6137" y="130889"/>
                  <a:pt x="6137" y="196381"/>
                </a:cubicBezTo>
                <a:cubicBezTo>
                  <a:pt x="6137" y="259829"/>
                  <a:pt x="13028" y="323183"/>
                  <a:pt x="12273" y="386626"/>
                </a:cubicBezTo>
                <a:cubicBezTo>
                  <a:pt x="10981" y="495114"/>
                  <a:pt x="0" y="711882"/>
                  <a:pt x="0" y="711882"/>
                </a:cubicBezTo>
                <a:cubicBezTo>
                  <a:pt x="20112" y="725291"/>
                  <a:pt x="11035" y="724156"/>
                  <a:pt x="24547" y="724156"/>
                </a:cubicBezTo>
              </a:path>
            </a:pathLst>
          </a:cu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5EA482B-537C-047E-4EA8-7774239D4A98}"/>
              </a:ext>
            </a:extLst>
          </p:cNvPr>
          <p:cNvSpPr txBox="1"/>
          <p:nvPr/>
        </p:nvSpPr>
        <p:spPr>
          <a:xfrm>
            <a:off x="1110060" y="3676382"/>
            <a:ext cx="1368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summativ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1DDC031-DABE-AFEB-4DDD-87BF00E58E6A}"/>
              </a:ext>
            </a:extLst>
          </p:cNvPr>
          <p:cNvSpPr txBox="1"/>
          <p:nvPr/>
        </p:nvSpPr>
        <p:spPr>
          <a:xfrm>
            <a:off x="1110060" y="5157193"/>
            <a:ext cx="1368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formativ</a:t>
            </a:r>
          </a:p>
        </p:txBody>
      </p:sp>
    </p:spTree>
    <p:extLst>
      <p:ext uri="{BB962C8B-B14F-4D97-AF65-F5344CB8AC3E}">
        <p14:creationId xmlns:p14="http://schemas.microsoft.com/office/powerpoint/2010/main" val="274897691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P spid="19" grpId="0" animBg="1"/>
      <p:bldP spid="10" grpId="0" animBg="1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6915F68-7D6D-7B4E-BCAD-E49313733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08" y="1551385"/>
            <a:ext cx="2484450" cy="157817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EAADF58-DF7F-774E-81C0-E569D67BE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908" y="3257702"/>
            <a:ext cx="3147580" cy="25717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416111-0582-B845-85DC-FE249E90D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12" y="4097092"/>
            <a:ext cx="2555201" cy="155926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AE4FEDA-C477-0C43-B5BA-8ACB8FBC7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5142" y="4097093"/>
            <a:ext cx="2497683" cy="173236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B623CDF-0E9B-584E-B78C-969050A77A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5142" y="3752407"/>
            <a:ext cx="1488107" cy="68937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A96187D-7735-924A-8071-C4FAADE8B7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5857" y="1521098"/>
            <a:ext cx="2663633" cy="195723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D4A8D0E-0E05-C944-B579-32A69A0451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5109" y="1397275"/>
            <a:ext cx="3818891" cy="15680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2D30F2-14E2-A946-FD4B-865059A15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346468"/>
            <a:ext cx="793122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0"/>
              </a:spcAft>
              <a:tabLst>
                <a:tab pos="444500" algn="l"/>
              </a:tabLst>
            </a:pPr>
            <a:r>
              <a:rPr lang="de-CH" sz="3200" b="1" dirty="0">
                <a:solidFill>
                  <a:srgbClr val="B60032"/>
                </a:solidFill>
              </a:rPr>
              <a:t>Beurteilung im Unterricht</a:t>
            </a:r>
          </a:p>
          <a:p>
            <a:pPr algn="l">
              <a:spcBef>
                <a:spcPts val="600"/>
              </a:spcBef>
              <a:spcAft>
                <a:spcPts val="0"/>
              </a:spcAft>
              <a:tabLst>
                <a:tab pos="444500" algn="l"/>
              </a:tabLst>
            </a:pPr>
            <a:r>
              <a:rPr lang="de-CH" sz="3200" b="1" i="1" dirty="0">
                <a:solidFill>
                  <a:srgbClr val="B60032"/>
                </a:solidFill>
              </a:rPr>
              <a:t>Lesebeispiele 3</a:t>
            </a:r>
            <a:endParaRPr lang="de-DE" sz="3600" b="1" i="1" dirty="0">
              <a:solidFill>
                <a:srgbClr val="B60032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FC6FA78-8A04-B922-59B1-24DDF57A96D1}"/>
              </a:ext>
            </a:extLst>
          </p:cNvPr>
          <p:cNvSpPr/>
          <p:nvPr/>
        </p:nvSpPr>
        <p:spPr>
          <a:xfrm>
            <a:off x="1619672" y="2181301"/>
            <a:ext cx="1226041" cy="383603"/>
          </a:xfrm>
          <a:prstGeom prst="ellipse">
            <a:avLst/>
          </a:prstGeom>
          <a:noFill/>
          <a:ln>
            <a:solidFill>
              <a:srgbClr val="B60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0668F3B-B164-5B1F-386A-06AAAFD05911}"/>
              </a:ext>
            </a:extLst>
          </p:cNvPr>
          <p:cNvSpPr/>
          <p:nvPr/>
        </p:nvSpPr>
        <p:spPr>
          <a:xfrm>
            <a:off x="7917959" y="2646426"/>
            <a:ext cx="1226041" cy="383603"/>
          </a:xfrm>
          <a:prstGeom prst="ellipse">
            <a:avLst/>
          </a:prstGeom>
          <a:noFill/>
          <a:ln>
            <a:solidFill>
              <a:srgbClr val="B60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1D0032E-C051-654D-9B2E-E0F3EEFA720E}"/>
              </a:ext>
            </a:extLst>
          </p:cNvPr>
          <p:cNvSpPr/>
          <p:nvPr/>
        </p:nvSpPr>
        <p:spPr>
          <a:xfrm>
            <a:off x="7812360" y="5478868"/>
            <a:ext cx="1226041" cy="383603"/>
          </a:xfrm>
          <a:prstGeom prst="ellipse">
            <a:avLst/>
          </a:prstGeom>
          <a:noFill/>
          <a:ln>
            <a:solidFill>
              <a:srgbClr val="B60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CB9914D-ED28-4D5E-18D3-00E24A16B365}"/>
              </a:ext>
            </a:extLst>
          </p:cNvPr>
          <p:cNvSpPr/>
          <p:nvPr/>
        </p:nvSpPr>
        <p:spPr>
          <a:xfrm>
            <a:off x="1568112" y="5373216"/>
            <a:ext cx="1226041" cy="383603"/>
          </a:xfrm>
          <a:prstGeom prst="ellipse">
            <a:avLst/>
          </a:prstGeom>
          <a:noFill/>
          <a:ln>
            <a:solidFill>
              <a:srgbClr val="B60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32298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/>
        </p:nvCxnSpPr>
        <p:spPr>
          <a:xfrm>
            <a:off x="395536" y="0"/>
            <a:ext cx="0" cy="6858000"/>
          </a:xfrm>
          <a:prstGeom prst="line">
            <a:avLst/>
          </a:prstGeom>
          <a:ln w="76200">
            <a:solidFill>
              <a:srgbClr val="B600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3"/>
          <p:cNvCxnSpPr/>
          <p:nvPr/>
        </p:nvCxnSpPr>
        <p:spPr>
          <a:xfrm>
            <a:off x="323528" y="0"/>
            <a:ext cx="0" cy="6858000"/>
          </a:xfrm>
          <a:prstGeom prst="line">
            <a:avLst/>
          </a:prstGeom>
          <a:ln w="381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>
            <a:extLst>
              <a:ext uri="{FF2B5EF4-FFF2-40B4-BE49-F238E27FC236}">
                <a16:creationId xmlns:a16="http://schemas.microsoft.com/office/drawing/2014/main" id="{CD52622F-AA8F-502E-200D-B6658833F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119" y="332656"/>
            <a:ext cx="793122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0"/>
              </a:spcAft>
              <a:tabLst>
                <a:tab pos="444500" algn="l"/>
              </a:tabLst>
            </a:pPr>
            <a:r>
              <a:rPr lang="de-CH" sz="3200" b="1" dirty="0">
                <a:solidFill>
                  <a:srgbClr val="B60032"/>
                </a:solidFill>
              </a:rPr>
              <a:t>Beurteilung im Unterricht</a:t>
            </a:r>
          </a:p>
          <a:p>
            <a:pPr algn="l">
              <a:spcBef>
                <a:spcPts val="600"/>
              </a:spcBef>
              <a:spcAft>
                <a:spcPts val="0"/>
              </a:spcAft>
              <a:tabLst>
                <a:tab pos="444500" algn="l"/>
              </a:tabLst>
            </a:pPr>
            <a:r>
              <a:rPr lang="de-CH" sz="3200" b="1" i="1" dirty="0">
                <a:solidFill>
                  <a:srgbClr val="B60032"/>
                </a:solidFill>
              </a:rPr>
              <a:t>Transparenz</a:t>
            </a:r>
            <a:endParaRPr lang="de-DE" sz="3600" b="1" i="1" dirty="0">
              <a:solidFill>
                <a:srgbClr val="B60032"/>
              </a:solidFill>
            </a:endParaRP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63B9DCDB-135E-778F-11CD-930EFDB39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495" y="1700808"/>
            <a:ext cx="7886700" cy="460851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de-DE" sz="2000" dirty="0"/>
              <a:t>Zwischenbericht / Jahreszeugnis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de-DE" sz="2000" dirty="0"/>
              <a:t>Elterngespräch (mind. 1 x jährlich)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de-DE" sz="2000" dirty="0">
                <a:sym typeface="Wingdings" panose="05000000000000000000" pitchFamily="2" charset="2"/>
              </a:rPr>
              <a:t>Wochenplan/Matheplan o. ä.</a:t>
            </a:r>
            <a:br>
              <a:rPr lang="de-DE" sz="2000" dirty="0">
                <a:sym typeface="Wingdings" panose="05000000000000000000" pitchFamily="2" charset="2"/>
              </a:rPr>
            </a:br>
            <a:r>
              <a:rPr lang="de-DE" sz="2000" i="1" dirty="0">
                <a:solidFill>
                  <a:srgbClr val="C00000"/>
                </a:solidFill>
                <a:sym typeface="Wingdings" panose="05000000000000000000" pitchFamily="2" charset="2"/>
              </a:rPr>
              <a:t> kommen </a:t>
            </a:r>
            <a:r>
              <a:rPr lang="de-DE" sz="2000" i="1" dirty="0" err="1">
                <a:solidFill>
                  <a:srgbClr val="C00000"/>
                </a:solidFill>
                <a:sym typeface="Wingdings" panose="05000000000000000000" pitchFamily="2" charset="2"/>
              </a:rPr>
              <a:t>regelmässig</a:t>
            </a:r>
            <a:r>
              <a:rPr lang="de-DE" sz="2000" i="1" dirty="0">
                <a:solidFill>
                  <a:srgbClr val="C00000"/>
                </a:solidFill>
                <a:sym typeface="Wingdings" panose="05000000000000000000" pitchFamily="2" charset="2"/>
              </a:rPr>
              <a:t> nach Hause</a:t>
            </a:r>
            <a:br>
              <a:rPr lang="de-DE" sz="2000" i="1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r>
              <a:rPr lang="de-DE" sz="2000" i="1" dirty="0">
                <a:solidFill>
                  <a:srgbClr val="C00000"/>
                </a:solidFill>
                <a:sym typeface="Wingdings" panose="05000000000000000000" pitchFamily="2" charset="2"/>
              </a:rPr>
              <a:t> Methodenfreiheit der Lehrpersonen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de-DE" sz="2000" dirty="0"/>
              <a:t>Beurteilungsbelege</a:t>
            </a:r>
            <a:br>
              <a:rPr lang="de-DE" sz="2000" dirty="0"/>
            </a:br>
            <a:r>
              <a:rPr lang="de-DE" sz="2000" i="1" dirty="0">
                <a:solidFill>
                  <a:srgbClr val="C00000"/>
                </a:solidFill>
                <a:sym typeface="Wingdings" panose="05000000000000000000" pitchFamily="2" charset="2"/>
              </a:rPr>
              <a:t> Sind jederzeit zur Einsicht bereit</a:t>
            </a:r>
            <a:br>
              <a:rPr lang="de-DE" sz="2000" i="1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r>
              <a:rPr lang="de-DE" sz="2000" i="1" dirty="0">
                <a:solidFill>
                  <a:srgbClr val="C00000"/>
                </a:solidFill>
                <a:sym typeface="Wingdings" panose="05000000000000000000" pitchFamily="2" charset="2"/>
              </a:rPr>
              <a:t>(entweder Beurteilungsdossier im Klassenzimmer oder </a:t>
            </a:r>
            <a:br>
              <a:rPr lang="de-DE" sz="2000" i="1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r>
              <a:rPr lang="de-DE" sz="2000" i="1" dirty="0">
                <a:solidFill>
                  <a:srgbClr val="C00000"/>
                </a:solidFill>
                <a:sym typeface="Wingdings" panose="05000000000000000000" pitchFamily="2" charset="2"/>
              </a:rPr>
              <a:t>teilweise nach Hause)</a:t>
            </a:r>
            <a:br>
              <a:rPr lang="de-DE" sz="2000" i="1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r>
              <a:rPr lang="de-DE" sz="2000" i="1" dirty="0">
                <a:solidFill>
                  <a:srgbClr val="C00000"/>
                </a:solidFill>
                <a:sym typeface="Wingdings" panose="05000000000000000000" pitchFamily="2" charset="2"/>
              </a:rPr>
              <a:t> Nachfragen</a:t>
            </a:r>
          </a:p>
        </p:txBody>
      </p:sp>
    </p:spTree>
    <p:extLst>
      <p:ext uri="{BB962C8B-B14F-4D97-AF65-F5344CB8AC3E}">
        <p14:creationId xmlns:p14="http://schemas.microsoft.com/office/powerpoint/2010/main" val="50439423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83701" y="2996952"/>
            <a:ext cx="8229600" cy="3312269"/>
          </a:xfrm>
        </p:spPr>
        <p:txBody>
          <a:bodyPr/>
          <a:lstStyle/>
          <a:p>
            <a:r>
              <a:rPr lang="de-CH" sz="3200" b="1" i="1" dirty="0">
                <a:solidFill>
                  <a:schemeClr val="tx1"/>
                </a:solidFill>
              </a:rPr>
              <a:t>www.schule-ennetbaden.ch</a:t>
            </a:r>
            <a:br>
              <a:rPr lang="de-CH" sz="3200" b="1" i="1" dirty="0">
                <a:solidFill>
                  <a:srgbClr val="B60032"/>
                </a:solidFill>
              </a:rPr>
            </a:br>
            <a:br>
              <a:rPr lang="de-CH" sz="3200" b="1" dirty="0">
                <a:solidFill>
                  <a:srgbClr val="B60032"/>
                </a:solidFill>
              </a:rPr>
            </a:br>
            <a:br>
              <a:rPr lang="de-CH" sz="3200" b="1" dirty="0">
                <a:solidFill>
                  <a:srgbClr val="B60032"/>
                </a:solidFill>
              </a:rPr>
            </a:br>
            <a:br>
              <a:rPr lang="de-CH" sz="3200" b="1" dirty="0">
                <a:solidFill>
                  <a:srgbClr val="B60032"/>
                </a:solidFill>
              </a:rPr>
            </a:br>
            <a:r>
              <a:rPr lang="de-CH" sz="3200" b="1" dirty="0">
                <a:solidFill>
                  <a:srgbClr val="B60032"/>
                </a:solidFill>
                <a:sym typeface="Wingdings" panose="05000000000000000000" pitchFamily="2" charset="2"/>
              </a:rPr>
              <a:t> A – Z</a:t>
            </a:r>
            <a:br>
              <a:rPr lang="de-CH" sz="3200" b="1" dirty="0">
                <a:solidFill>
                  <a:srgbClr val="B60032"/>
                </a:solidFill>
                <a:sym typeface="Wingdings" panose="05000000000000000000" pitchFamily="2" charset="2"/>
              </a:rPr>
            </a:br>
            <a:r>
              <a:rPr lang="de-CH" sz="3200" b="1" dirty="0">
                <a:solidFill>
                  <a:srgbClr val="B60032"/>
                </a:solidFill>
                <a:sym typeface="Wingdings" panose="05000000000000000000" pitchFamily="2" charset="2"/>
              </a:rPr>
              <a:t> Downloads und Links</a:t>
            </a:r>
            <a:endParaRPr lang="de-CH" sz="3200" dirty="0"/>
          </a:p>
        </p:txBody>
      </p:sp>
      <p:cxnSp>
        <p:nvCxnSpPr>
          <p:cNvPr id="3" name="Gerade Verbindung 2"/>
          <p:cNvCxnSpPr/>
          <p:nvPr/>
        </p:nvCxnSpPr>
        <p:spPr>
          <a:xfrm>
            <a:off x="395536" y="0"/>
            <a:ext cx="0" cy="6858000"/>
          </a:xfrm>
          <a:prstGeom prst="line">
            <a:avLst/>
          </a:prstGeom>
          <a:ln w="76200">
            <a:solidFill>
              <a:srgbClr val="B600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3"/>
          <p:cNvCxnSpPr/>
          <p:nvPr/>
        </p:nvCxnSpPr>
        <p:spPr>
          <a:xfrm>
            <a:off x="323528" y="0"/>
            <a:ext cx="0" cy="6858000"/>
          </a:xfrm>
          <a:prstGeom prst="line">
            <a:avLst/>
          </a:prstGeom>
          <a:ln w="381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ild 1" descr="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191"/>
            <a:ext cx="1764792" cy="54254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8859850-B7B9-7DE3-991F-6ED4B89F3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387" y="1547595"/>
            <a:ext cx="793122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tabLst>
                <a:tab pos="444500" algn="l"/>
              </a:tabLst>
            </a:pPr>
            <a:r>
              <a:rPr lang="de-CH" b="1" dirty="0">
                <a:solidFill>
                  <a:srgbClr val="B60032"/>
                </a:solidFill>
              </a:rPr>
              <a:t>Fragen?</a:t>
            </a:r>
            <a:endParaRPr lang="de-DE" sz="4800" b="1" i="1" dirty="0">
              <a:solidFill>
                <a:srgbClr val="B60032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54D0E0-1627-DD2F-0BD0-4610731BD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312" y="3645024"/>
            <a:ext cx="1593373" cy="159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79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/>
        </p:nvCxnSpPr>
        <p:spPr>
          <a:xfrm>
            <a:off x="395536" y="0"/>
            <a:ext cx="0" cy="6858000"/>
          </a:xfrm>
          <a:prstGeom prst="line">
            <a:avLst/>
          </a:prstGeom>
          <a:ln w="76200">
            <a:solidFill>
              <a:srgbClr val="B600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3"/>
          <p:cNvCxnSpPr/>
          <p:nvPr/>
        </p:nvCxnSpPr>
        <p:spPr>
          <a:xfrm>
            <a:off x="323528" y="0"/>
            <a:ext cx="0" cy="6858000"/>
          </a:xfrm>
          <a:prstGeom prst="line">
            <a:avLst/>
          </a:prstGeom>
          <a:ln w="381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198481FD-AEAB-B3D1-2FC3-06DF2C343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116632"/>
            <a:ext cx="793122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0"/>
              </a:spcAft>
              <a:tabLst>
                <a:tab pos="444500" algn="l"/>
              </a:tabLst>
            </a:pPr>
            <a:r>
              <a:rPr lang="de-CH" sz="3200" b="1" dirty="0">
                <a:solidFill>
                  <a:srgbClr val="B60032"/>
                </a:solidFill>
              </a:rPr>
              <a:t>Informationen der Schulleitung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25E7ED5-E187-021B-51F5-7B93B66C4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704" y="1279860"/>
            <a:ext cx="5817296" cy="557814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55576" y="1408672"/>
            <a:ext cx="4321963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57200" indent="-45720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44500" algn="l"/>
              </a:tabLst>
            </a:pPr>
            <a:r>
              <a:rPr lang="de-CH" sz="2000" dirty="0">
                <a:solidFill>
                  <a:schemeClr val="tx1"/>
                </a:solidFill>
              </a:rPr>
              <a:t>Schulraumplanung umgesetzt</a:t>
            </a:r>
            <a:endParaRPr lang="de-DE" sz="2800" b="1" dirty="0">
              <a:solidFill>
                <a:srgbClr val="B60032"/>
              </a:solidFill>
            </a:endParaRPr>
          </a:p>
          <a:p>
            <a:pPr marL="457200" indent="-45720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44500" algn="l"/>
              </a:tabLst>
            </a:pPr>
            <a:r>
              <a:rPr lang="de-CH" sz="2000" dirty="0">
                <a:solidFill>
                  <a:schemeClr val="tx1"/>
                </a:solidFill>
              </a:rPr>
              <a:t>Zahlen zur Schule</a:t>
            </a:r>
          </a:p>
          <a:p>
            <a:pPr marL="457200" indent="-45720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44500" algn="l"/>
              </a:tabLst>
            </a:pPr>
            <a:r>
              <a:rPr lang="de-CH" sz="2000" dirty="0">
                <a:solidFill>
                  <a:schemeClr val="tx1"/>
                </a:solidFill>
              </a:rPr>
              <a:t>Kontakt Schulbüro</a:t>
            </a:r>
          </a:p>
        </p:txBody>
      </p:sp>
    </p:spTree>
    <p:extLst>
      <p:ext uri="{BB962C8B-B14F-4D97-AF65-F5344CB8AC3E}">
        <p14:creationId xmlns:p14="http://schemas.microsoft.com/office/powerpoint/2010/main" val="401192807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/>
        </p:nvCxnSpPr>
        <p:spPr>
          <a:xfrm>
            <a:off x="395536" y="0"/>
            <a:ext cx="0" cy="6858000"/>
          </a:xfrm>
          <a:prstGeom prst="line">
            <a:avLst/>
          </a:prstGeom>
          <a:ln w="76200">
            <a:solidFill>
              <a:srgbClr val="B600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3"/>
          <p:cNvCxnSpPr/>
          <p:nvPr/>
        </p:nvCxnSpPr>
        <p:spPr>
          <a:xfrm>
            <a:off x="323528" y="0"/>
            <a:ext cx="0" cy="6858000"/>
          </a:xfrm>
          <a:prstGeom prst="line">
            <a:avLst/>
          </a:prstGeom>
          <a:ln w="381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>
            <a:extLst>
              <a:ext uri="{FF2B5EF4-FFF2-40B4-BE49-F238E27FC236}">
                <a16:creationId xmlns:a16="http://schemas.microsoft.com/office/drawing/2014/main" id="{CD52622F-AA8F-502E-200D-B6658833F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935" y="476672"/>
            <a:ext cx="793122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0"/>
              </a:spcAft>
              <a:tabLst>
                <a:tab pos="444500" algn="l"/>
              </a:tabLst>
            </a:pPr>
            <a:r>
              <a:rPr lang="de-CH" sz="3200" b="1" dirty="0">
                <a:solidFill>
                  <a:srgbClr val="B60032"/>
                </a:solidFill>
              </a:rPr>
              <a:t>Fachlehrpersonen</a:t>
            </a:r>
            <a:endParaRPr lang="de-DE" sz="3600" b="1" i="1" dirty="0">
              <a:solidFill>
                <a:srgbClr val="B60032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ED22C2C-D1B5-0034-C7B8-8C8201AF7679}"/>
              </a:ext>
            </a:extLst>
          </p:cNvPr>
          <p:cNvSpPr txBox="1"/>
          <p:nvPr/>
        </p:nvSpPr>
        <p:spPr>
          <a:xfrm>
            <a:off x="860119" y="2924944"/>
            <a:ext cx="7533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endParaRPr lang="de-CH" dirty="0"/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BBCB2CA8-891A-806B-00FF-8F07F822BC1B}"/>
              </a:ext>
            </a:extLst>
          </p:cNvPr>
          <p:cNvSpPr txBox="1">
            <a:spLocks/>
          </p:cNvSpPr>
          <p:nvPr/>
        </p:nvSpPr>
        <p:spPr bwMode="auto">
          <a:xfrm>
            <a:off x="890222" y="1628800"/>
            <a:ext cx="788834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800"/>
              </a:spcBef>
              <a:buNone/>
              <a:tabLst>
                <a:tab pos="3948113" algn="l"/>
              </a:tabLst>
            </a:pPr>
            <a:r>
              <a:rPr lang="de-DE" sz="2400" kern="0" dirty="0"/>
              <a:t>Frau S. </a:t>
            </a:r>
            <a:r>
              <a:rPr lang="de-DE" sz="2400" kern="0" dirty="0" err="1"/>
              <a:t>Köchl</a:t>
            </a:r>
            <a:r>
              <a:rPr lang="de-DE" sz="2400" kern="0" dirty="0"/>
              <a:t> 	SHP 2a/2b / Mo 2a, Do 2b</a:t>
            </a:r>
          </a:p>
          <a:p>
            <a:pPr marL="0" indent="0">
              <a:spcBef>
                <a:spcPts val="1800"/>
              </a:spcBef>
              <a:buNone/>
              <a:tabLst>
                <a:tab pos="3948113" algn="l"/>
              </a:tabLst>
            </a:pPr>
            <a:r>
              <a:rPr lang="de-DE" sz="2400" kern="0" dirty="0"/>
              <a:t>Herr U. </a:t>
            </a:r>
            <a:r>
              <a:rPr lang="de-DE" sz="2400" kern="0" dirty="0" err="1"/>
              <a:t>Bolliger</a:t>
            </a:r>
            <a:r>
              <a:rPr lang="de-DE" sz="2400" kern="0" dirty="0"/>
              <a:t>	2a Donnerstag</a:t>
            </a:r>
          </a:p>
          <a:p>
            <a:pPr marL="0" indent="0">
              <a:spcBef>
                <a:spcPts val="1800"/>
              </a:spcBef>
              <a:buNone/>
              <a:tabLst>
                <a:tab pos="3948113" algn="l"/>
              </a:tabLst>
            </a:pPr>
            <a:r>
              <a:rPr lang="de-DE" sz="2400" kern="0" dirty="0"/>
              <a:t>Frau D. </a:t>
            </a:r>
            <a:r>
              <a:rPr lang="de-DE" sz="2400" kern="0" dirty="0" err="1"/>
              <a:t>Füegg</a:t>
            </a:r>
            <a:r>
              <a:rPr lang="de-DE" sz="2400" kern="0" dirty="0"/>
              <a:t>	2a Mittwoch (TT)</a:t>
            </a:r>
          </a:p>
          <a:p>
            <a:pPr marL="0" indent="0">
              <a:spcBef>
                <a:spcPts val="1800"/>
              </a:spcBef>
              <a:buNone/>
              <a:tabLst>
                <a:tab pos="3948113" algn="l"/>
              </a:tabLst>
            </a:pPr>
            <a:r>
              <a:rPr lang="de-DE" sz="2400" kern="0" dirty="0"/>
              <a:t>Frau S. Tognini	2a TTG</a:t>
            </a:r>
          </a:p>
          <a:p>
            <a:pPr marL="0" indent="0">
              <a:spcBef>
                <a:spcPts val="1800"/>
              </a:spcBef>
              <a:buNone/>
              <a:tabLst>
                <a:tab pos="3948113" algn="l"/>
              </a:tabLst>
            </a:pPr>
            <a:r>
              <a:rPr lang="de-DE" sz="2400" kern="0" dirty="0"/>
              <a:t>Frau O. Baumann	2a Malatelier</a:t>
            </a:r>
          </a:p>
          <a:p>
            <a:pPr marL="0" indent="0">
              <a:spcBef>
                <a:spcPts val="1800"/>
              </a:spcBef>
              <a:buNone/>
              <a:tabLst>
                <a:tab pos="3948113" algn="l"/>
              </a:tabLst>
            </a:pPr>
            <a:r>
              <a:rPr lang="de-DE" sz="2400" kern="0" dirty="0"/>
              <a:t>Frau A. Graf	2a/2b MG</a:t>
            </a:r>
          </a:p>
          <a:p>
            <a:pPr marL="0" indent="0">
              <a:spcBef>
                <a:spcPts val="1800"/>
              </a:spcBef>
              <a:buNone/>
              <a:tabLst>
                <a:tab pos="3948113" algn="l"/>
              </a:tabLst>
            </a:pPr>
            <a:r>
              <a:rPr lang="de-DE" sz="2400" kern="0" dirty="0"/>
              <a:t>Frau S. Nöthiger	2b TTG</a:t>
            </a:r>
          </a:p>
          <a:p>
            <a:pPr marL="0" indent="0">
              <a:spcBef>
                <a:spcPts val="1800"/>
              </a:spcBef>
              <a:buNone/>
              <a:tabLst>
                <a:tab pos="3948113" algn="l"/>
              </a:tabLst>
            </a:pPr>
            <a:r>
              <a:rPr lang="de-DE" sz="2400" kern="0" dirty="0"/>
              <a:t>Frau S. Del </a:t>
            </a:r>
            <a:r>
              <a:rPr lang="de-DE" sz="2400" kern="0" dirty="0" err="1"/>
              <a:t>Sonno</a:t>
            </a:r>
            <a:r>
              <a:rPr lang="de-DE" sz="2400" kern="0" dirty="0"/>
              <a:t>	2b MA</a:t>
            </a:r>
          </a:p>
        </p:txBody>
      </p:sp>
    </p:spTree>
    <p:extLst>
      <p:ext uri="{BB962C8B-B14F-4D97-AF65-F5344CB8AC3E}">
        <p14:creationId xmlns:p14="http://schemas.microsoft.com/office/powerpoint/2010/main" val="282788043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F22B99-0D2C-D9DC-49C0-6FB470588D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52B423E-89A9-47F1-840A-29812CFE84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Grafik 4" descr="Ein Bild, das Menschliches Gesicht, Text, Lächeln, Kleidung enthält.&#10;&#10;Automatisch generierte Beschreibung">
            <a:extLst>
              <a:ext uri="{FF2B5EF4-FFF2-40B4-BE49-F238E27FC236}">
                <a16:creationId xmlns:a16="http://schemas.microsoft.com/office/drawing/2014/main" id="{B7C28165-B130-4566-F0AA-0793C0BF0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23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/>
        </p:nvCxnSpPr>
        <p:spPr>
          <a:xfrm>
            <a:off x="395536" y="0"/>
            <a:ext cx="0" cy="6858000"/>
          </a:xfrm>
          <a:prstGeom prst="line">
            <a:avLst/>
          </a:prstGeom>
          <a:ln w="76200">
            <a:solidFill>
              <a:srgbClr val="B600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3"/>
          <p:cNvCxnSpPr/>
          <p:nvPr/>
        </p:nvCxnSpPr>
        <p:spPr>
          <a:xfrm>
            <a:off x="323528" y="0"/>
            <a:ext cx="0" cy="6858000"/>
          </a:xfrm>
          <a:prstGeom prst="line">
            <a:avLst/>
          </a:prstGeom>
          <a:ln w="381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860119" y="332656"/>
            <a:ext cx="793122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0"/>
              </a:spcAft>
              <a:tabLst>
                <a:tab pos="444500" algn="l"/>
              </a:tabLst>
            </a:pPr>
            <a:r>
              <a:rPr lang="de-CH" sz="3600" b="1" dirty="0">
                <a:solidFill>
                  <a:srgbClr val="B60032"/>
                </a:solidFill>
              </a:rPr>
              <a:t>Schulsozialarbeit</a:t>
            </a:r>
            <a:endParaRPr lang="de-DE" sz="3600" b="1" i="1" dirty="0">
              <a:solidFill>
                <a:srgbClr val="B60032"/>
              </a:solidFill>
            </a:endParaRP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044D5346-95A0-D43F-40C8-EF7979E1B3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2098" y="1340768"/>
            <a:ext cx="8704966" cy="4896544"/>
          </a:xfrm>
        </p:spPr>
      </p:pic>
    </p:spTree>
    <p:extLst>
      <p:ext uri="{BB962C8B-B14F-4D97-AF65-F5344CB8AC3E}">
        <p14:creationId xmlns:p14="http://schemas.microsoft.com/office/powerpoint/2010/main" val="1047080786"/>
      </p:ext>
    </p:extLst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/>
        </p:nvCxnSpPr>
        <p:spPr>
          <a:xfrm>
            <a:off x="395536" y="0"/>
            <a:ext cx="0" cy="6858000"/>
          </a:xfrm>
          <a:prstGeom prst="line">
            <a:avLst/>
          </a:prstGeom>
          <a:ln w="76200">
            <a:solidFill>
              <a:srgbClr val="B600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3"/>
          <p:cNvCxnSpPr/>
          <p:nvPr/>
        </p:nvCxnSpPr>
        <p:spPr>
          <a:xfrm>
            <a:off x="323528" y="0"/>
            <a:ext cx="0" cy="6858000"/>
          </a:xfrm>
          <a:prstGeom prst="line">
            <a:avLst/>
          </a:prstGeom>
          <a:ln w="381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>
            <a:extLst>
              <a:ext uri="{FF2B5EF4-FFF2-40B4-BE49-F238E27FC236}">
                <a16:creationId xmlns:a16="http://schemas.microsoft.com/office/drawing/2014/main" id="{CD52622F-AA8F-502E-200D-B6658833F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935" y="476672"/>
            <a:ext cx="793122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0"/>
              </a:spcAft>
              <a:tabLst>
                <a:tab pos="444500" algn="l"/>
              </a:tabLst>
            </a:pPr>
            <a:r>
              <a:rPr lang="de-CH" sz="3200" b="1" dirty="0">
                <a:solidFill>
                  <a:srgbClr val="B60032"/>
                </a:solidFill>
              </a:rPr>
              <a:t>Unterstufe ohne Noten</a:t>
            </a:r>
            <a:br>
              <a:rPr lang="de-CH" sz="3200" b="1" dirty="0">
                <a:solidFill>
                  <a:srgbClr val="B60032"/>
                </a:solidFill>
              </a:rPr>
            </a:br>
            <a:r>
              <a:rPr lang="de-CH" sz="3200" b="1" i="1" dirty="0">
                <a:solidFill>
                  <a:srgbClr val="B60032"/>
                </a:solidFill>
              </a:rPr>
              <a:t>Ziele</a:t>
            </a:r>
            <a:endParaRPr lang="de-DE" sz="3600" b="1" i="1" dirty="0">
              <a:solidFill>
                <a:srgbClr val="B60032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ED22C2C-D1B5-0034-C7B8-8C8201AF7679}"/>
              </a:ext>
            </a:extLst>
          </p:cNvPr>
          <p:cNvSpPr txBox="1"/>
          <p:nvPr/>
        </p:nvSpPr>
        <p:spPr>
          <a:xfrm>
            <a:off x="860119" y="2924944"/>
            <a:ext cx="7533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endParaRPr lang="de-CH" dirty="0"/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BBCB2CA8-891A-806B-00FF-8F07F822BC1B}"/>
              </a:ext>
            </a:extLst>
          </p:cNvPr>
          <p:cNvSpPr txBox="1">
            <a:spLocks/>
          </p:cNvSpPr>
          <p:nvPr/>
        </p:nvSpPr>
        <p:spPr bwMode="auto">
          <a:xfrm>
            <a:off x="860118" y="1628800"/>
            <a:ext cx="788834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57175" indent="-257175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sz="2400" kern="0" dirty="0"/>
              <a:t>Die Kinder individuell auf ihrem Weg begleiten.</a:t>
            </a:r>
          </a:p>
          <a:p>
            <a:pPr marL="257175" indent="-257175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sz="2400" kern="0" dirty="0"/>
              <a:t>Selbstreflektion und Gespräche über das Lernen führen.</a:t>
            </a:r>
            <a:br>
              <a:rPr lang="de-DE" sz="2400" kern="0" dirty="0"/>
            </a:br>
            <a:r>
              <a:rPr lang="de-DE" sz="2400" kern="0" dirty="0">
                <a:sym typeface="Wingdings" panose="05000000000000000000" pitchFamily="2" charset="2"/>
              </a:rPr>
              <a:t> </a:t>
            </a:r>
            <a:r>
              <a:rPr lang="de-DE" sz="2400" kern="0" dirty="0"/>
              <a:t>Fortschritte und Schwierigkeiten wahrnehmen.</a:t>
            </a:r>
          </a:p>
          <a:p>
            <a:pPr marL="257175" indent="-257175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sz="2400" kern="0" dirty="0"/>
              <a:t>Wo stehe ich und wo will ich hin? </a:t>
            </a:r>
            <a:br>
              <a:rPr lang="de-DE" sz="2400" kern="0" dirty="0"/>
            </a:br>
            <a:r>
              <a:rPr lang="de-DE" sz="2400" kern="0" dirty="0">
                <a:sym typeface="Wingdings" panose="05000000000000000000" pitchFamily="2" charset="2"/>
              </a:rPr>
              <a:t> </a:t>
            </a:r>
            <a:r>
              <a:rPr lang="de-DE" sz="2400" kern="0" dirty="0"/>
              <a:t>Lernfortschritte sichtbar machen.</a:t>
            </a:r>
          </a:p>
          <a:p>
            <a:pPr marL="257175" indent="-257175">
              <a:spcBef>
                <a:spcPts val="18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</a:pPr>
            <a:r>
              <a:rPr lang="de-DE" sz="2400" kern="0" dirty="0"/>
              <a:t>Druck und Vergleichen abbauen.</a:t>
            </a:r>
            <a:br>
              <a:rPr lang="de-DE" sz="2400" kern="0" dirty="0"/>
            </a:br>
            <a:r>
              <a:rPr lang="de-DE" sz="2400" kern="0" dirty="0">
                <a:sym typeface="Wingdings" panose="05000000000000000000" pitchFamily="2" charset="2"/>
              </a:rPr>
              <a:t> A</a:t>
            </a:r>
            <a:r>
              <a:rPr lang="de-DE" sz="2400" kern="0" dirty="0"/>
              <a:t>lle machen Fortschritte und sind auf dem</a:t>
            </a:r>
            <a:br>
              <a:rPr lang="de-DE" sz="2400" kern="0" dirty="0"/>
            </a:br>
            <a:r>
              <a:rPr lang="de-DE" sz="2400" kern="0" dirty="0"/>
              <a:t>	eigenen Lernweg unterwegs.</a:t>
            </a:r>
          </a:p>
        </p:txBody>
      </p:sp>
    </p:spTree>
    <p:extLst>
      <p:ext uri="{BB962C8B-B14F-4D97-AF65-F5344CB8AC3E}">
        <p14:creationId xmlns:p14="http://schemas.microsoft.com/office/powerpoint/2010/main" val="3063134572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/>
        </p:nvCxnSpPr>
        <p:spPr>
          <a:xfrm>
            <a:off x="395536" y="0"/>
            <a:ext cx="0" cy="6858000"/>
          </a:xfrm>
          <a:prstGeom prst="line">
            <a:avLst/>
          </a:prstGeom>
          <a:ln w="76200">
            <a:solidFill>
              <a:srgbClr val="B600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3"/>
          <p:cNvCxnSpPr/>
          <p:nvPr/>
        </p:nvCxnSpPr>
        <p:spPr>
          <a:xfrm>
            <a:off x="323528" y="0"/>
            <a:ext cx="0" cy="6858000"/>
          </a:xfrm>
          <a:prstGeom prst="line">
            <a:avLst/>
          </a:prstGeom>
          <a:ln w="381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3A7D4F79-829C-A47F-C477-614F008437CE}"/>
              </a:ext>
            </a:extLst>
          </p:cNvPr>
          <p:cNvSpPr txBox="1"/>
          <p:nvPr/>
        </p:nvSpPr>
        <p:spPr>
          <a:xfrm>
            <a:off x="860119" y="1369221"/>
            <a:ext cx="7960352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Handreichung «Beurteilen an der Volksschule Aargau»</a:t>
            </a:r>
          </a:p>
          <a:p>
            <a:pPr>
              <a:spcBef>
                <a:spcPts val="1200"/>
              </a:spcBef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Belege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die relevant sind für Beurteilungen im Lernbericht, Zwischenbericht oder im Jahreszeugnis, werden schriftlich beurteilt (es bedarf einer schriftlichen "</a:t>
            </a:r>
            <a:r>
              <a:rPr lang="de-DE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Äusserung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" in Form von </a:t>
            </a:r>
            <a:r>
              <a:rPr lang="de-DE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Worten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Punkten, Prädikaten, Noten etc.).</a:t>
            </a:r>
          </a:p>
          <a:p>
            <a:pPr>
              <a:spcBef>
                <a:spcPts val="1200"/>
              </a:spcBef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Lehrpersonen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der Aargauer Volksschule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entscheiden selber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welche Arten von Lernkontrollen sie durchführen und in welcher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Form die Beurteilung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erfolgt (</a:t>
            </a:r>
            <a:r>
              <a:rPr lang="de-DE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Dialog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Beurteilungsraster, </a:t>
            </a:r>
            <a:r>
              <a:rPr lang="de-DE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Berichte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Prädikate, Symbole, Noten etc.). </a:t>
            </a:r>
          </a:p>
          <a:p>
            <a:pPr>
              <a:spcBef>
                <a:spcPts val="1200"/>
              </a:spcBef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Seitens Kanton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vorgegeben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ist einzig, dass im </a:t>
            </a:r>
            <a:r>
              <a:rPr lang="de-DE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Zwischenbericht und Jahreszeugnis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eine Beurteilung der Kern- und Erweiterungsfächer mit </a:t>
            </a:r>
            <a:r>
              <a:rPr lang="de-DE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Noten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erfolgt.</a:t>
            </a:r>
          </a:p>
          <a:p>
            <a:pPr>
              <a:spcBef>
                <a:spcPts val="1200"/>
              </a:spcBef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Kompetenzorientiertes Beurteilen: </a:t>
            </a:r>
            <a:r>
              <a:rPr lang="de-DE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Regelmässige</a:t>
            </a:r>
            <a:r>
              <a:rPr lang="de-DE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formative Beurteilungen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(förderorientierte Rückmeldung zum Lernprozess) </a:t>
            </a:r>
            <a:r>
              <a:rPr lang="de-DE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unterstützen die Schülerinnen und Schüler beim Aufbau von Kompetenzen.</a:t>
            </a:r>
            <a:endParaRPr lang="de-DE" dirty="0"/>
          </a:p>
          <a:p>
            <a:endParaRPr lang="de-DE" dirty="0"/>
          </a:p>
          <a:p>
            <a:r>
              <a:rPr lang="de-DE" sz="1200" dirty="0"/>
              <a:t>Quelle: Handreichung Beurteilen an der Volksschule, Juni 2023 (BKS Kanton Aargau) </a:t>
            </a:r>
            <a:endParaRPr lang="de-CH" sz="1200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CD52622F-AA8F-502E-200D-B6658833F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119" y="332656"/>
            <a:ext cx="793122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0"/>
              </a:spcAft>
              <a:tabLst>
                <a:tab pos="444500" algn="l"/>
              </a:tabLst>
            </a:pPr>
            <a:r>
              <a:rPr lang="de-CH" sz="3200" b="1" dirty="0">
                <a:solidFill>
                  <a:srgbClr val="B60032"/>
                </a:solidFill>
              </a:rPr>
              <a:t>Beurteilung - Grundlage</a:t>
            </a:r>
            <a:endParaRPr lang="de-DE" sz="3600" b="1" i="1" dirty="0">
              <a:solidFill>
                <a:srgbClr val="B600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9251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/>
        </p:nvCxnSpPr>
        <p:spPr>
          <a:xfrm>
            <a:off x="395536" y="0"/>
            <a:ext cx="0" cy="6858000"/>
          </a:xfrm>
          <a:prstGeom prst="line">
            <a:avLst/>
          </a:prstGeom>
          <a:ln w="76200">
            <a:solidFill>
              <a:srgbClr val="B600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3"/>
          <p:cNvCxnSpPr/>
          <p:nvPr/>
        </p:nvCxnSpPr>
        <p:spPr>
          <a:xfrm>
            <a:off x="323528" y="0"/>
            <a:ext cx="0" cy="6858000"/>
          </a:xfrm>
          <a:prstGeom prst="line">
            <a:avLst/>
          </a:prstGeom>
          <a:ln w="381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>
            <a:extLst>
              <a:ext uri="{FF2B5EF4-FFF2-40B4-BE49-F238E27FC236}">
                <a16:creationId xmlns:a16="http://schemas.microsoft.com/office/drawing/2014/main" id="{CD52622F-AA8F-502E-200D-B6658833F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119" y="332656"/>
            <a:ext cx="793122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0"/>
              </a:spcAft>
              <a:tabLst>
                <a:tab pos="444500" algn="l"/>
              </a:tabLst>
            </a:pPr>
            <a:r>
              <a:rPr lang="de-CH" sz="3200" b="1" dirty="0">
                <a:solidFill>
                  <a:srgbClr val="B60032"/>
                </a:solidFill>
              </a:rPr>
              <a:t>Beurteilungsformen</a:t>
            </a:r>
            <a:endParaRPr lang="de-DE" sz="3600" b="1" i="1" dirty="0">
              <a:solidFill>
                <a:srgbClr val="B60032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ED22C2C-D1B5-0034-C7B8-8C8201AF7679}"/>
              </a:ext>
            </a:extLst>
          </p:cNvPr>
          <p:cNvSpPr txBox="1"/>
          <p:nvPr/>
        </p:nvSpPr>
        <p:spPr>
          <a:xfrm>
            <a:off x="860119" y="2924944"/>
            <a:ext cx="7533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endParaRPr lang="de-CH" dirty="0"/>
          </a:p>
        </p:txBody>
      </p:sp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7ECC71DD-6881-7949-1C8C-15EB61A96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670914"/>
              </p:ext>
            </p:extLst>
          </p:nvPr>
        </p:nvGraphicFramePr>
        <p:xfrm>
          <a:off x="860119" y="1449000"/>
          <a:ext cx="7560000" cy="39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3591">
                  <a:extLst>
                    <a:ext uri="{9D8B030D-6E8A-4147-A177-3AD203B41FA5}">
                      <a16:colId xmlns:a16="http://schemas.microsoft.com/office/drawing/2014/main" val="3883031829"/>
                    </a:ext>
                  </a:extLst>
                </a:gridCol>
                <a:gridCol w="3936409">
                  <a:extLst>
                    <a:ext uri="{9D8B030D-6E8A-4147-A177-3AD203B41FA5}">
                      <a16:colId xmlns:a16="http://schemas.microsoft.com/office/drawing/2014/main" val="3759317346"/>
                    </a:ext>
                  </a:extLst>
                </a:gridCol>
              </a:tblGrid>
              <a:tr h="582352">
                <a:tc>
                  <a:txBody>
                    <a:bodyPr/>
                    <a:lstStyle/>
                    <a:p>
                      <a:pPr algn="ctr"/>
                      <a:r>
                        <a:rPr lang="de-DE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formative</a:t>
                      </a:r>
                      <a: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Beurteilung </a:t>
                      </a:r>
                      <a:endParaRPr lang="de-CH" sz="2400" dirty="0"/>
                    </a:p>
                  </a:txBody>
                  <a:tcPr>
                    <a:solidFill>
                      <a:srgbClr val="B600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summative</a:t>
                      </a:r>
                      <a: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Beurteilung</a:t>
                      </a:r>
                      <a:endParaRPr lang="de-CH" sz="2400" dirty="0"/>
                    </a:p>
                  </a:txBody>
                  <a:tcPr>
                    <a:solidFill>
                      <a:srgbClr val="B600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176876"/>
                  </a:ext>
                </a:extLst>
              </a:tr>
              <a:tr h="3377648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endParaRPr lang="de-D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ist </a:t>
                      </a:r>
                      <a:r>
                        <a:rPr lang="de-DE" sz="2400" dirty="0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förderorientiert</a:t>
                      </a:r>
                      <a: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und bezieht sich auf den </a:t>
                      </a:r>
                      <a:r>
                        <a:rPr lang="de-DE" sz="2400" dirty="0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Lernprozess</a:t>
                      </a:r>
                    </a:p>
                    <a:p>
                      <a:pPr algn="ctr"/>
                      <a:endParaRPr lang="de-DE" sz="2400" dirty="0"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de-DE" sz="2400" dirty="0" err="1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regelmässig</a:t>
                      </a:r>
                      <a: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während Lernprozess	 </a:t>
                      </a:r>
                      <a:endParaRPr lang="de-CH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ist </a:t>
                      </a:r>
                      <a:r>
                        <a:rPr lang="de-DE" sz="2400" dirty="0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bilanzierend</a:t>
                      </a:r>
                      <a: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und </a:t>
                      </a:r>
                      <a:b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bezieht sich auf das </a:t>
                      </a:r>
                      <a:r>
                        <a:rPr lang="de-DE" sz="2400" dirty="0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Lernprodukt</a:t>
                      </a:r>
                    </a:p>
                    <a:p>
                      <a:pPr algn="ctr"/>
                      <a:endParaRPr lang="de-DE" sz="2400" dirty="0"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de-DE" sz="2400" dirty="0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 Ende </a:t>
                      </a:r>
                      <a: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 Lernprozesses</a:t>
                      </a:r>
                    </a:p>
                    <a:p>
                      <a:pPr algn="ctr"/>
                      <a:endParaRPr lang="de-CH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057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2167420"/>
      </p:ext>
    </p:extLst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4255D3F-DF74-5CD6-509D-6EBAA14CC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34" y="1052736"/>
            <a:ext cx="6998670" cy="5572846"/>
          </a:xfrm>
          <a:prstGeom prst="rect">
            <a:avLst/>
          </a:prstGeom>
        </p:spPr>
      </p:pic>
      <p:cxnSp>
        <p:nvCxnSpPr>
          <p:cNvPr id="3" name="Gerade Verbindung 2"/>
          <p:cNvCxnSpPr/>
          <p:nvPr/>
        </p:nvCxnSpPr>
        <p:spPr>
          <a:xfrm>
            <a:off x="395536" y="0"/>
            <a:ext cx="0" cy="6858000"/>
          </a:xfrm>
          <a:prstGeom prst="line">
            <a:avLst/>
          </a:prstGeom>
          <a:ln w="76200">
            <a:solidFill>
              <a:srgbClr val="B600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3"/>
          <p:cNvCxnSpPr/>
          <p:nvPr/>
        </p:nvCxnSpPr>
        <p:spPr>
          <a:xfrm>
            <a:off x="323528" y="0"/>
            <a:ext cx="0" cy="6858000"/>
          </a:xfrm>
          <a:prstGeom prst="line">
            <a:avLst/>
          </a:prstGeom>
          <a:ln w="381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>
            <a:extLst>
              <a:ext uri="{FF2B5EF4-FFF2-40B4-BE49-F238E27FC236}">
                <a16:creationId xmlns:a16="http://schemas.microsoft.com/office/drawing/2014/main" id="{CD52622F-AA8F-502E-200D-B6658833F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119" y="332656"/>
            <a:ext cx="793122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0"/>
              </a:spcAft>
              <a:tabLst>
                <a:tab pos="444500" algn="l"/>
              </a:tabLst>
            </a:pPr>
            <a:r>
              <a:rPr lang="de-CH" sz="3200" b="1" dirty="0">
                <a:solidFill>
                  <a:srgbClr val="B60032"/>
                </a:solidFill>
              </a:rPr>
              <a:t>Förderkreislauf</a:t>
            </a:r>
            <a:endParaRPr lang="de-DE" sz="3600" b="1" i="1" dirty="0">
              <a:solidFill>
                <a:srgbClr val="B60032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00743FF-F183-C67A-40AA-3B1331985222}"/>
              </a:ext>
            </a:extLst>
          </p:cNvPr>
          <p:cNvSpPr txBox="1"/>
          <p:nvPr/>
        </p:nvSpPr>
        <p:spPr>
          <a:xfrm>
            <a:off x="5235605" y="548680"/>
            <a:ext cx="3750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Beurteilen…</a:t>
            </a:r>
            <a:br>
              <a:rPr lang="de-CH" dirty="0"/>
            </a:br>
            <a:r>
              <a:rPr lang="de-CH" dirty="0"/>
              <a:t>…als Teil des </a:t>
            </a:r>
            <a:r>
              <a:rPr lang="de-CH" b="1" dirty="0"/>
              <a:t>Förderkreislaufs</a:t>
            </a:r>
          </a:p>
          <a:p>
            <a:r>
              <a:rPr lang="de-CH" dirty="0"/>
              <a:t>… als Teil des </a:t>
            </a:r>
            <a:r>
              <a:rPr lang="de-CH" b="1" dirty="0"/>
              <a:t>Selektionsauftrags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36862046"/>
      </p:ext>
    </p:extLst>
  </p:cSld>
  <p:clrMapOvr>
    <a:masterClrMapping/>
  </p:clrMapOvr>
  <p:transition advClick="0"/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ECC77FE23C18A42AEF72372FB229F4F" ma:contentTypeVersion="18" ma:contentTypeDescription="Ein neues Dokument erstellen." ma:contentTypeScope="" ma:versionID="babd1bd4fa10f5ab09a3040d922d4a06">
  <xsd:schema xmlns:xsd="http://www.w3.org/2001/XMLSchema" xmlns:xs="http://www.w3.org/2001/XMLSchema" xmlns:p="http://schemas.microsoft.com/office/2006/metadata/properties" xmlns:ns3="2cd0cc8f-de7d-4a5f-bd42-650ffa48a378" xmlns:ns4="840fc6e1-315e-4f01-b3b4-15665078fc95" targetNamespace="http://schemas.microsoft.com/office/2006/metadata/properties" ma:root="true" ma:fieldsID="d3dd271dea725bbc90ceb4465b037671" ns3:_="" ns4:_="">
    <xsd:import namespace="2cd0cc8f-de7d-4a5f-bd42-650ffa48a378"/>
    <xsd:import namespace="840fc6e1-315e-4f01-b3b4-15665078fc9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d0cc8f-de7d-4a5f-bd42-650ffa48a3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0fc6e1-315e-4f01-b3b4-15665078fc9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cd0cc8f-de7d-4a5f-bd42-650ffa48a378" xsi:nil="true"/>
  </documentManagement>
</p:properties>
</file>

<file path=customXml/itemProps1.xml><?xml version="1.0" encoding="utf-8"?>
<ds:datastoreItem xmlns:ds="http://schemas.openxmlformats.org/officeDocument/2006/customXml" ds:itemID="{EDDD2AE7-8D93-48F5-9FEC-996DF39651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F8567B-E5D9-4D33-A18A-C32073390F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d0cc8f-de7d-4a5f-bd42-650ffa48a378"/>
    <ds:schemaRef ds:uri="840fc6e1-315e-4f01-b3b4-15665078fc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7FA3CB7-B433-4634-8AC7-32B2DE29BF25}">
  <ds:schemaRefs>
    <ds:schemaRef ds:uri="http://purl.org/dc/terms/"/>
    <ds:schemaRef ds:uri="http://schemas.microsoft.com/office/2006/documentManagement/types"/>
    <ds:schemaRef ds:uri="2cd0cc8f-de7d-4a5f-bd42-650ffa48a378"/>
    <ds:schemaRef ds:uri="http://schemas.microsoft.com/office/2006/metadata/properties"/>
    <ds:schemaRef ds:uri="http://www.w3.org/XML/1998/namespace"/>
    <ds:schemaRef ds:uri="http://purl.org/dc/elements/1.1/"/>
    <ds:schemaRef ds:uri="840fc6e1-315e-4f01-b3b4-15665078fc95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0</TotalTime>
  <Words>742</Words>
  <Application>Microsoft Office PowerPoint</Application>
  <PresentationFormat>Bildschirmpräsentation (4:3)</PresentationFormat>
  <Paragraphs>110</Paragraphs>
  <Slides>14</Slides>
  <Notes>12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Standarddesign</vt:lpstr>
      <vt:lpstr>Herzlich willkommen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www.schule-ennetbaden.ch     A – Z  Downloads und Links</vt:lpstr>
    </vt:vector>
  </TitlesOfParts>
  <Company>Schulen Wettingen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Drei Schritte zur geleiteten Schule</dc:title>
  <dc:creator>Schulen Wettingen</dc:creator>
  <cp:lastModifiedBy>Ivo Lamparter</cp:lastModifiedBy>
  <cp:revision>361</cp:revision>
  <cp:lastPrinted>2022-08-11T12:20:36Z</cp:lastPrinted>
  <dcterms:created xsi:type="dcterms:W3CDTF">2008-09-16T05:46:50Z</dcterms:created>
  <dcterms:modified xsi:type="dcterms:W3CDTF">2024-09-17T13:11:39Z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0x010100BECC77FE23C18A42AEF72372FB229F4F</vt:lpwstr>
  </property>
</Properties>
</file>